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9" r:id="rId4"/>
    <p:sldMasterId id="2147484350" r:id="rId5"/>
    <p:sldMasterId id="2147484353" r:id="rId6"/>
  </p:sldMasterIdLst>
  <p:notesMasterIdLst>
    <p:notesMasterId r:id="rId52"/>
  </p:notesMasterIdLst>
  <p:handoutMasterIdLst>
    <p:handoutMasterId r:id="rId53"/>
  </p:handoutMasterIdLst>
  <p:sldIdLst>
    <p:sldId id="1403" r:id="rId7"/>
    <p:sldId id="1396" r:id="rId8"/>
    <p:sldId id="1459" r:id="rId9"/>
    <p:sldId id="266" r:id="rId10"/>
    <p:sldId id="1423" r:id="rId11"/>
    <p:sldId id="1433" r:id="rId12"/>
    <p:sldId id="1434" r:id="rId13"/>
    <p:sldId id="1435" r:id="rId14"/>
    <p:sldId id="1419" r:id="rId15"/>
    <p:sldId id="1420" r:id="rId16"/>
    <p:sldId id="311" r:id="rId17"/>
    <p:sldId id="1436" r:id="rId18"/>
    <p:sldId id="1437" r:id="rId19"/>
    <p:sldId id="1438" r:id="rId20"/>
    <p:sldId id="1439" r:id="rId21"/>
    <p:sldId id="1440" r:id="rId22"/>
    <p:sldId id="1441" r:id="rId23"/>
    <p:sldId id="1443" r:id="rId24"/>
    <p:sldId id="1458" r:id="rId25"/>
    <p:sldId id="1421" r:id="rId26"/>
    <p:sldId id="1442" r:id="rId27"/>
    <p:sldId id="1444" r:id="rId28"/>
    <p:sldId id="1422" r:id="rId29"/>
    <p:sldId id="1425" r:id="rId30"/>
    <p:sldId id="1426" r:id="rId31"/>
    <p:sldId id="1445" r:id="rId32"/>
    <p:sldId id="1446" r:id="rId33"/>
    <p:sldId id="1447" r:id="rId34"/>
    <p:sldId id="1448" r:id="rId35"/>
    <p:sldId id="1449" r:id="rId36"/>
    <p:sldId id="1450" r:id="rId37"/>
    <p:sldId id="1451" r:id="rId38"/>
    <p:sldId id="1452" r:id="rId39"/>
    <p:sldId id="1453" r:id="rId40"/>
    <p:sldId id="1455" r:id="rId41"/>
    <p:sldId id="1429" r:id="rId42"/>
    <p:sldId id="1456" r:id="rId43"/>
    <p:sldId id="1457" r:id="rId44"/>
    <p:sldId id="1427" r:id="rId45"/>
    <p:sldId id="1428" r:id="rId46"/>
    <p:sldId id="1430" r:id="rId47"/>
    <p:sldId id="1431" r:id="rId48"/>
    <p:sldId id="1432" r:id="rId49"/>
    <p:sldId id="1402" r:id="rId50"/>
    <p:sldId id="1410" r:id="rId5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." id="{BF68131C-8EB2-4A6D-ABFA-02E5AB776A1B}">
          <p14:sldIdLst>
            <p14:sldId id="1403"/>
          </p14:sldIdLst>
        </p14:section>
        <p14:section name="Presentation template" id="{C7FA9FF9-CCBF-4AFF-8011-39A1B6C3CC0F}">
          <p14:sldIdLst>
            <p14:sldId id="1396"/>
            <p14:sldId id="1459"/>
            <p14:sldId id="266"/>
            <p14:sldId id="1423"/>
            <p14:sldId id="1433"/>
            <p14:sldId id="1434"/>
            <p14:sldId id="1435"/>
            <p14:sldId id="1419"/>
            <p14:sldId id="1420"/>
            <p14:sldId id="311"/>
            <p14:sldId id="1436"/>
            <p14:sldId id="1437"/>
            <p14:sldId id="1438"/>
            <p14:sldId id="1439"/>
            <p14:sldId id="1440"/>
            <p14:sldId id="1441"/>
            <p14:sldId id="1443"/>
            <p14:sldId id="1458"/>
          </p14:sldIdLst>
        </p14:section>
        <p14:section name="Integration" id="{6B179D8A-3C63-405E-AF48-D0B8B5822188}">
          <p14:sldIdLst>
            <p14:sldId id="1421"/>
            <p14:sldId id="1442"/>
            <p14:sldId id="1444"/>
            <p14:sldId id="1422"/>
          </p14:sldIdLst>
        </p14:section>
        <p14:section name="Enabling Continuous Deployment" id="{EA5B28E2-A0C1-41A4-9458-F4C898382D18}">
          <p14:sldIdLst>
            <p14:sldId id="1425"/>
            <p14:sldId id="1426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1455"/>
          </p14:sldIdLst>
        </p14:section>
        <p14:section name="New Normal" id="{56C6CDA8-B839-42B7-A920-018DAD5C7D44}">
          <p14:sldIdLst>
            <p14:sldId id="1429"/>
            <p14:sldId id="1456"/>
            <p14:sldId id="1457"/>
            <p14:sldId id="1427"/>
          </p14:sldIdLst>
        </p14:section>
        <p14:section name="Best Practices" id="{A95ED379-78E8-40F9-B5F9-1C8515348EBC}">
          <p14:sldIdLst>
            <p14:sldId id="1428"/>
            <p14:sldId id="1430"/>
            <p14:sldId id="1431"/>
            <p14:sldId id="1432"/>
            <p14:sldId id="1402"/>
            <p14:sldId id="1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uri Mathisen" initials="AM" lastIdx="1" clrIdx="7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1" name="Mary Feil-Jacobs" initials="MFJ" lastIdx="43" clrIdx="1"/>
  <p:cmAuthor id="8" name="Judi Lee" initials="JL" lastIdx="3" clrIdx="8">
    <p:extLst>
      <p:ext uri="{19B8F6BF-5375-455C-9EA6-DF929625EA0E}">
        <p15:presenceInfo xmlns:p15="http://schemas.microsoft.com/office/powerpoint/2012/main" userId="S-1-5-21-383413107-1061881802-891584314-9954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9" name="David Griffith" initials="DG" lastIdx="3" clrIdx="9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10" name="Mark Rhodes" initials="MR" lastIdx="1" clrIdx="10">
    <p:extLst>
      <p:ext uri="{19B8F6BF-5375-455C-9EA6-DF929625EA0E}">
        <p15:presenceInfo xmlns:p15="http://schemas.microsoft.com/office/powerpoint/2012/main" userId="Mark Rhodes" providerId="None"/>
      </p:ext>
    </p:extLst>
  </p:cmAuthor>
  <p:cmAuthor id="4" name="Mitchell Derrey" initials="MD" lastIdx="6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risten Anderson" initials="CA" lastIdx="19" clrIdx="5">
    <p:extLst>
      <p:ext uri="{19B8F6BF-5375-455C-9EA6-DF929625EA0E}">
        <p15:presenceInfo xmlns:p15="http://schemas.microsoft.com/office/powerpoint/2012/main" userId="Christen Anderson" providerId="None"/>
      </p:ext>
    </p:extLst>
  </p:cmAuthor>
  <p:cmAuthor id="6" name="Delaney Freer" initials="DF" lastIdx="16" clrIdx="6">
    <p:extLst>
      <p:ext uri="{19B8F6BF-5375-455C-9EA6-DF929625EA0E}">
        <p15:presenceInfo xmlns:p15="http://schemas.microsoft.com/office/powerpoint/2012/main" userId="4a46fd6c6e3be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5C8"/>
    <a:srgbClr val="1B449A"/>
    <a:srgbClr val="1E275C"/>
    <a:srgbClr val="1B4499"/>
    <a:srgbClr val="001E60"/>
    <a:srgbClr val="E6E6E6"/>
    <a:srgbClr val="E1B81C"/>
    <a:srgbClr val="E4002B"/>
    <a:srgbClr val="0020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A6B0D-66EF-BE0C-5A07-936DF2182399}" v="7" dt="2024-10-13T01:27:50.895"/>
    <p1510:client id="{419B4C39-EC02-4D85-8BF9-74E95286C045}" v="132" dt="2024-10-12T19:39:0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CRMUG Summit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8CAF0-866C-41B3-A854-572A2A51FA6A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10/17/2024 12:13 PM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CRMUG Summit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Overview of the </a:t>
            </a:r>
            <a:r>
              <a:rPr lang="en-US" b="1"/>
              <a:t>unified development environment</a:t>
            </a:r>
            <a:r>
              <a:rPr lang="en-US"/>
              <a:t> that consolidates tools for F&amp;O and Power Platform.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94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https://azureintegrations.com/2023/10/21/export-data-from-d365-fo-using-synapse-link/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66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https://azureintegrations.com/2023/10/21/export-data-from-d365-fo-using-synapse-link/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95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https://azureintegrations.com/2023/10/21/export-data-from-d365-fo-using-synapse-link/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45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Dual-write and Virtual Tables</a:t>
            </a:r>
            <a:r>
              <a:rPr lang="en-US"/>
              <a:t>: Seamless data sync between Dataverse and Dynamics F&amp;O in real-time.</a:t>
            </a:r>
            <a:br>
              <a:rPr lang="en-US"/>
            </a:br>
            <a:r>
              <a:rPr lang="en-US"/>
              <a:t>Example: How dual-write integrates data for finance and operations apps​ </a:t>
            </a:r>
            <a:br>
              <a:rPr lang="en-US"/>
            </a:br>
            <a:br>
              <a:rPr lang="en-US"/>
            </a:br>
            <a:r>
              <a:rPr lang="en-US"/>
              <a:t>https://learn.microsoft.com/en-us/dynamics365/fin-ops-core/dev-itpro/power-platform/enable-power-platform-integration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0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https://learn.microsoft.com/en-us/dynamics365/guidance/techtalks/integrate-finance-operations-Dataverse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55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https://learn.microsoft.com/en-us/dynamics365/guidance/techtalks/integrate-finance-operations-Dataverse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9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Power Automate</a:t>
            </a:r>
            <a:r>
              <a:rPr lang="en-US"/>
              <a:t>: Automating workflows that include both F&amp;O and Power Platform elements.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31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Discussion of how to implement </a:t>
            </a:r>
            <a:r>
              <a:rPr lang="en-US" b="1"/>
              <a:t>continuous integration and deployment (CI/CD)</a:t>
            </a:r>
            <a:r>
              <a:rPr lang="en-US"/>
              <a:t> using Azure DevOps pipelines.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9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Benefits of automating deployment cycles for F&amp;O projects, reducing manual errors​</a:t>
            </a:r>
          </a:p>
          <a:p>
            <a:endParaRPr lang="en-US"/>
          </a:p>
          <a:p>
            <a:r>
              <a:rPr lang="en-US"/>
              <a:t>https://learn.microsoft.com/en-us/power-platform/admin/unified-experience/finance-operations-apps-overview</a:t>
            </a:r>
          </a:p>
          <a:p>
            <a:endParaRPr lang="en-US"/>
          </a:p>
          <a:p>
            <a:r>
              <a:rPr lang="en-US"/>
              <a:t>https://learn.microsoft.com/en-us/power-platform/developer/unified-experience/finance-operations-dev-overview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48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Overview of the </a:t>
            </a:r>
            <a:r>
              <a:rPr lang="en-US" b="1"/>
              <a:t>unified development environment</a:t>
            </a:r>
            <a:r>
              <a:rPr lang="en-US"/>
              <a:t> that consolidates tools for F&amp;O and Power Platform.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27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90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92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97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83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87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62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19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62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54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Every new environment requires at least 1 gigabyte (GB) of available storage for both Dataverse and Operations database capacity to deploy.  Capacity is granted from finance and operations apps user licenses, sandbox add-on purchases, as well as add-on capacity packs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60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Overview of the </a:t>
            </a:r>
            <a:r>
              <a:rPr lang="en-US" b="1"/>
              <a:t>unified development environment</a:t>
            </a:r>
            <a:r>
              <a:rPr lang="en-US"/>
              <a:t> that consolidates tools for F&amp;O and Power Platform.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03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to optimize the unified experience, leveraging </a:t>
            </a:r>
            <a:r>
              <a:rPr lang="en-US" b="1"/>
              <a:t>sandbox and production environments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17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https://community.dynamics.com/blogs/post/?postid=2f6a488e-3319-ef11-9f89-000d3a4fa3e0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7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https://carinaclaesson.com/2023/03/12/demystifying-dual-write/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93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Explanation of key development tools, such as </a:t>
            </a:r>
            <a:r>
              <a:rPr lang="en-US" b="1"/>
              <a:t>Visual Studio</a:t>
            </a:r>
            <a:r>
              <a:rPr lang="en-US"/>
              <a:t> for F&amp;O development and the </a:t>
            </a:r>
            <a:r>
              <a:rPr lang="en-US" b="1"/>
              <a:t>Dataverse</a:t>
            </a:r>
            <a:r>
              <a:rPr lang="en-US"/>
              <a:t> for data management.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0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Importance of </a:t>
            </a:r>
            <a:r>
              <a:rPr lang="en-US" b="1"/>
              <a:t>metadata and code-based development</a:t>
            </a:r>
            <a:r>
              <a:rPr lang="en-US"/>
              <a:t> for critical business processes</a:t>
            </a:r>
            <a:br>
              <a:rPr lang="en-US"/>
            </a:br>
            <a:r>
              <a:rPr lang="en-US"/>
              <a:t>https://learn.microsoft.com/en-us/power-platform/developer/unified-experience/finance-operations-dev-overview</a:t>
            </a:r>
            <a:br>
              <a:rPr lang="en-US"/>
            </a:br>
            <a:br>
              <a:rPr lang="en-US"/>
            </a:br>
            <a:r>
              <a:rPr lang="en-US"/>
              <a:t>https://learn.microsoft.com/en-us/power-platform/admin/unified-experience/finance-operations-apps-overview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55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40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Explanation of key development tools, such as </a:t>
            </a:r>
            <a:r>
              <a:rPr lang="en-US" b="1"/>
              <a:t>Visual Studio</a:t>
            </a:r>
            <a:r>
              <a:rPr lang="en-US"/>
              <a:t> for F&amp;O development and the </a:t>
            </a:r>
            <a:r>
              <a:rPr lang="en-US" b="1"/>
              <a:t>Dataverse</a:t>
            </a:r>
            <a:r>
              <a:rPr lang="en-US"/>
              <a:t> for data management.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45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Importance of </a:t>
            </a:r>
            <a:r>
              <a:rPr lang="en-US" b="1"/>
              <a:t>metadata and code-based development</a:t>
            </a:r>
            <a:r>
              <a:rPr lang="en-US"/>
              <a:t> for critical business processes</a:t>
            </a:r>
            <a:br>
              <a:rPr lang="en-US"/>
            </a:br>
            <a:r>
              <a:rPr lang="en-US"/>
              <a:t>https://learn.microsoft.com/en-us/power-platform/developer/unified-experience/finance-operations-dev-overview</a:t>
            </a:r>
            <a:br>
              <a:rPr lang="en-US"/>
            </a:br>
            <a:br>
              <a:rPr lang="en-US"/>
            </a:br>
            <a:r>
              <a:rPr lang="en-US"/>
              <a:t>https://learn.microsoft.com/en-us/power-platform/admin/unified-experience/finance-operations-apps-overview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10/17/2024 12:13 PM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3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403F666D-A8D8-F547-6EAC-576053EBA4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795" y="1"/>
            <a:ext cx="12445270" cy="699814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D4114E-5918-B1DB-D683-8740D063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67774B5-F68C-1108-7441-1A84E31C5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bg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7BE35-4283-FC22-2DF1-9BAE77625F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C02CC332-457D-2159-182F-CF67A980D719}"/>
              </a:ext>
            </a:extLst>
          </p:cNvPr>
          <p:cNvSpPr txBox="1"/>
          <p:nvPr userDrawn="1"/>
        </p:nvSpPr>
        <p:spPr>
          <a:xfrm>
            <a:off x="9732132" y="6592734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baseline="0">
                <a:solidFill>
                  <a:schemeClr val="tx1"/>
                </a:solidFill>
              </a:rPr>
              <a:t>@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-50" baseline="0">
                <a:solidFill>
                  <a:schemeClr val="tx1"/>
                </a:solidFill>
              </a:rPr>
              <a:t>202</a:t>
            </a:r>
            <a:r>
              <a:rPr lang="en-US" spc="-50" baseline="0">
                <a:solidFill>
                  <a:schemeClr val="tx1"/>
                </a:solidFill>
              </a:rPr>
              <a:t>4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60" baseline="0">
                <a:solidFill>
                  <a:schemeClr val="tx1"/>
                </a:solidFill>
              </a:rPr>
              <a:t>Dynamic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40" baseline="0">
                <a:solidFill>
                  <a:schemeClr val="tx1"/>
                </a:solidFill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378883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1FC0C72-737D-446E-3EBF-97A33E71CB2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2024 Dynamic Communities.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49DF6-554F-15DB-5AC4-13BD037780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BEEECAA6-750A-CF5C-2442-E0417ADF8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90"/>
            <a:ext cx="12436475" cy="6992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5488C3-1EA5-3614-1946-6015D751C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29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Session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30869-1BD4-D9D2-CE84-B199E855D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EE12B02-F83C-EE22-51AA-8DB85C11B023}"/>
              </a:ext>
            </a:extLst>
          </p:cNvPr>
          <p:cNvSpPr txBox="1"/>
          <p:nvPr userDrawn="1"/>
        </p:nvSpPr>
        <p:spPr>
          <a:xfrm>
            <a:off x="466368" y="652823"/>
            <a:ext cx="731691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The largest independent innovation, education, and training event for Microsoft Biz Apps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3D165BB-366E-FF38-B8DA-3AF941C1841F}"/>
              </a:ext>
            </a:extLst>
          </p:cNvPr>
          <p:cNvSpPr/>
          <p:nvPr userDrawn="1"/>
        </p:nvSpPr>
        <p:spPr>
          <a:xfrm>
            <a:off x="431123" y="2331509"/>
            <a:ext cx="96228" cy="494787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B820B61-2594-56BE-784C-A8565846E223}"/>
              </a:ext>
            </a:extLst>
          </p:cNvPr>
          <p:cNvSpPr txBox="1"/>
          <p:nvPr userDrawn="1"/>
        </p:nvSpPr>
        <p:spPr>
          <a:xfrm>
            <a:off x="2446337" y="6760838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09A18-CADB-A7A0-34E2-48FA8D75A1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230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24F3BB27-192C-2308-5616-9A66200D0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89"/>
            <a:ext cx="12423307" cy="6984941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AA4E1C05-C18C-5999-ACBA-01155639006B}"/>
              </a:ext>
            </a:extLst>
          </p:cNvPr>
          <p:cNvSpPr txBox="1"/>
          <p:nvPr userDrawn="1"/>
        </p:nvSpPr>
        <p:spPr>
          <a:xfrm>
            <a:off x="9685337" y="6637374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B400-37E7-74B2-ACB9-7ED56CD5F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ABBA802-E452-2AFC-E7D9-86DF60B7192F}"/>
              </a:ext>
            </a:extLst>
          </p:cNvPr>
          <p:cNvSpPr/>
          <p:nvPr userDrawn="1"/>
        </p:nvSpPr>
        <p:spPr>
          <a:xfrm>
            <a:off x="580899" y="745163"/>
            <a:ext cx="96228" cy="494786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A45573-240E-43E8-215E-27DACC27B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041" y="1672535"/>
            <a:ext cx="4852788" cy="4632253"/>
          </a:xfrm>
        </p:spPr>
        <p:txBody>
          <a:bodyPr/>
          <a:lstStyle>
            <a:lvl1pPr marL="291436" indent="-291436">
              <a:buClr>
                <a:srgbClr val="E88C23"/>
              </a:buClr>
              <a:buSzPct val="110000"/>
              <a:buFont typeface="Arial" panose="020B0604020202020204" pitchFamily="34" charset="0"/>
              <a:buChar char="•"/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Agenda items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58E50-23C2-0424-524F-699C343C65C3}"/>
              </a:ext>
            </a:extLst>
          </p:cNvPr>
          <p:cNvSpPr txBox="1"/>
          <p:nvPr userDrawn="1"/>
        </p:nvSpPr>
        <p:spPr>
          <a:xfrm>
            <a:off x="774041" y="628494"/>
            <a:ext cx="2936625" cy="734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t">
            <a:spAutoFit/>
          </a:bodyPr>
          <a:lstStyle/>
          <a:p>
            <a:pPr marL="0" marR="0" indent="0" algn="l" defTabSz="93259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80" b="1" i="0" u="none" strike="noStrike" cap="none" spc="0" normalizeH="0" baseline="0">
                <a:ln>
                  <a:noFill/>
                </a:ln>
                <a:solidFill>
                  <a:srgbClr val="273472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Agenda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96BD7-A0D0-5697-E23A-C8FAF10B28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0664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AFEECD54-600D-F37C-EE69-A8640CAD98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89"/>
            <a:ext cx="12438415" cy="6993435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D53E30DB-3424-A7B3-DD4B-ECDCD1F473EA}"/>
              </a:ext>
            </a:extLst>
          </p:cNvPr>
          <p:cNvSpPr txBox="1"/>
          <p:nvPr userDrawn="1"/>
        </p:nvSpPr>
        <p:spPr>
          <a:xfrm>
            <a:off x="2446337" y="6760838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8E884E9-8151-D4F3-956D-80BE3F8721D9}"/>
              </a:ext>
            </a:extLst>
          </p:cNvPr>
          <p:cNvSpPr/>
          <p:nvPr userDrawn="1"/>
        </p:nvSpPr>
        <p:spPr>
          <a:xfrm>
            <a:off x="580899" y="2043488"/>
            <a:ext cx="96228" cy="1246050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10028-72AC-53E2-41A9-93F66C4F0D92}"/>
              </a:ext>
            </a:extLst>
          </p:cNvPr>
          <p:cNvSpPr txBox="1"/>
          <p:nvPr userDrawn="1"/>
        </p:nvSpPr>
        <p:spPr>
          <a:xfrm>
            <a:off x="871322" y="1922300"/>
            <a:ext cx="4656520" cy="148842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lvl="0" indent="12700" eaLnBrk="1" hangingPunct="1">
              <a:spcBef>
                <a:spcPts val="100"/>
              </a:spcBef>
              <a:defRPr sz="4400" b="1" spc="-200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sz="4488">
                <a:sym typeface="Calibri"/>
              </a:rPr>
              <a:t>Thank you for Attending!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E205A04B-C58C-BC42-5E28-9F389C949012}"/>
              </a:ext>
            </a:extLst>
          </p:cNvPr>
          <p:cNvSpPr txBox="1"/>
          <p:nvPr userDrawn="1"/>
        </p:nvSpPr>
        <p:spPr>
          <a:xfrm>
            <a:off x="466368" y="652823"/>
            <a:ext cx="625011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The largest independent innovation, education, and training event for Microsoft Biz Apps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852A0F6-69FE-7925-F6B0-18B7342A4A83}"/>
              </a:ext>
            </a:extLst>
          </p:cNvPr>
          <p:cNvSpPr txBox="1"/>
          <p:nvPr userDrawn="1"/>
        </p:nvSpPr>
        <p:spPr>
          <a:xfrm>
            <a:off x="9591529" y="6089369"/>
            <a:ext cx="2737970" cy="114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5181" lvl="0" indent="12953" algn="r" defTabSz="932742" rtl="0" eaLnBrk="1" fontAlgn="auto" latinLnBrk="0" hangingPunct="1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lang="en-US" sz="1800">
                <a:solidFill>
                  <a:schemeClr val="bg1"/>
                </a:solidFill>
              </a:rPr>
              <a:t>A Dynamics-First, ‘For User, By User’ Event</a:t>
            </a:r>
          </a:p>
          <a:p>
            <a:pPr marR="5181" indent="12953" algn="r">
              <a:lnSpc>
                <a:spcPct val="100000"/>
              </a:lnSpc>
              <a:spcBef>
                <a:spcPts val="306"/>
              </a:spcBef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800" spc="-25" baseline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8EE19-D4A5-89BF-DC08-BC3CB7FE89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661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C52D-7A32-0C55-6FB2-F0247B91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63" y="1144588"/>
            <a:ext cx="9328150" cy="24352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564D3-A5F1-E105-364A-C71B92B5B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163" y="3673475"/>
            <a:ext cx="9328150" cy="1689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808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349246" y="-23314"/>
            <a:ext cx="7087230" cy="7041156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308957" y="1137223"/>
            <a:ext cx="2020308" cy="192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24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1224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466368" y="552683"/>
            <a:ext cx="5389247" cy="74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181" indent="12953" hangingPunct="1">
              <a:lnSpc>
                <a:spcPct val="110000"/>
              </a:lnSpc>
              <a:spcBef>
                <a:spcPts val="102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42" b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42" b="0" spc="102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</a:t>
            </a:r>
            <a:r>
              <a:rPr lang="en-US" sz="2142" b="0" spc="-408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Gathering  of</a:t>
            </a:r>
            <a:r>
              <a:rPr lang="en-US" sz="2142" b="0" spc="-102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42" b="0" spc="-102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42" b="0" spc="-102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42" b="0" spc="-102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EA0DBFF6-03E9-7BE4-C18A-A04D3A5A20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915" y="1946996"/>
            <a:ext cx="5462009" cy="70438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4488" b="1" spc="-219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Session Title</a:t>
            </a: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66368" y="5782141"/>
            <a:ext cx="3171301" cy="62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836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836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836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2E5A8851-0549-7839-72DF-F6F80346DA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44677" y="1828407"/>
            <a:ext cx="3587182" cy="3586674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1A7F6F3-FC0F-6679-BA1B-A3D923C9D4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0061" y="5592046"/>
            <a:ext cx="5596414" cy="1107466"/>
          </a:xfrm>
          <a:prstGeom prst="rect">
            <a:avLst/>
          </a:prstGeom>
        </p:spPr>
        <p:txBody>
          <a:bodyPr/>
          <a:lstStyle>
            <a:lvl1pPr algn="ctr">
              <a:defRPr sz="2448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Name, Title, Company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29D4CF7-7058-2E0D-ACEF-319FC53A8A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5981" y="1989688"/>
            <a:ext cx="3264575" cy="3264112"/>
          </a:xfrm>
          <a:prstGeom prst="ellipse">
            <a:avLst/>
          </a:prstGeom>
          <a:solidFill>
            <a:srgbClr val="AAB0BA"/>
          </a:solidFill>
          <a:ln w="57150">
            <a:solidFill>
              <a:srgbClr val="82C242"/>
            </a:solidFill>
          </a:ln>
        </p:spPr>
        <p:txBody>
          <a:bodyPr anchor="ctr" anchorCtr="0"/>
          <a:lstStyle>
            <a:lvl1pPr algn="ctr">
              <a:defRPr sz="3264"/>
            </a:lvl1pPr>
          </a:lstStyle>
          <a:p>
            <a:r>
              <a:rPr lang="en-US"/>
              <a:t>Click to insert your headshot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5DCB76-1F2D-27F9-2C8F-2B19BEE44B0D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1D4B51C5-441A-CC05-CA23-8256A5969791}"/>
              </a:ext>
            </a:extLst>
          </p:cNvPr>
          <p:cNvSpPr/>
          <p:nvPr userDrawn="1"/>
        </p:nvSpPr>
        <p:spPr>
          <a:xfrm>
            <a:off x="466368" y="1958467"/>
            <a:ext cx="96228" cy="6528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pic>
        <p:nvPicPr>
          <p:cNvPr id="55" name="Picture 54" descr="Logo&#10;&#10;Description automatically generated with medium confidence">
            <a:extLst>
              <a:ext uri="{FF2B5EF4-FFF2-40B4-BE49-F238E27FC236}">
                <a16:creationId xmlns:a16="http://schemas.microsoft.com/office/drawing/2014/main" id="{E8200C82-82BC-B913-010D-03E392673A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51" y="559563"/>
            <a:ext cx="2518386" cy="5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1275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E787B046-7824-D304-C647-6BCBE68C719F}"/>
              </a:ext>
            </a:extLst>
          </p:cNvPr>
          <p:cNvSpPr/>
          <p:nvPr/>
        </p:nvSpPr>
        <p:spPr>
          <a:xfrm>
            <a:off x="5527842" y="-23315"/>
            <a:ext cx="6908634" cy="7041155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7A23D6D-B470-1FA6-693B-A6C194BDEF22}"/>
              </a:ext>
            </a:extLst>
          </p:cNvPr>
          <p:cNvSpPr/>
          <p:nvPr/>
        </p:nvSpPr>
        <p:spPr>
          <a:xfrm>
            <a:off x="5349247" y="-23314"/>
            <a:ext cx="3194504" cy="7041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2" y="0"/>
                </a:moveTo>
                <a:lnTo>
                  <a:pt x="21185" y="0"/>
                </a:lnTo>
                <a:lnTo>
                  <a:pt x="9563" y="12525"/>
                </a:lnTo>
                <a:lnTo>
                  <a:pt x="8589" y="12425"/>
                </a:lnTo>
                <a:lnTo>
                  <a:pt x="0" y="21600"/>
                </a:lnTo>
                <a:lnTo>
                  <a:pt x="1628" y="21600"/>
                </a:lnTo>
                <a:lnTo>
                  <a:pt x="21600" y="2"/>
                </a:lnTo>
                <a:lnTo>
                  <a:pt x="21582" y="0"/>
                </a:ln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3738704-61A8-4A72-2FF1-02AB5E9668A3}"/>
              </a:ext>
            </a:extLst>
          </p:cNvPr>
          <p:cNvSpPr/>
          <p:nvPr/>
        </p:nvSpPr>
        <p:spPr>
          <a:xfrm>
            <a:off x="9368317" y="339224"/>
            <a:ext cx="3064647" cy="1117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308957" y="1137223"/>
            <a:ext cx="2020308" cy="192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24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1224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715697" y="5782141"/>
            <a:ext cx="5389247" cy="74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181" indent="12953" algn="r" hangingPunct="1">
              <a:lnSpc>
                <a:spcPct val="110000"/>
              </a:lnSpc>
              <a:spcBef>
                <a:spcPts val="102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42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569A610-5E1C-D4F8-5289-A816D135C37E}"/>
              </a:ext>
            </a:extLst>
          </p:cNvPr>
          <p:cNvSpPr/>
          <p:nvPr userDrawn="1"/>
        </p:nvSpPr>
        <p:spPr>
          <a:xfrm>
            <a:off x="466368" y="1958467"/>
            <a:ext cx="96228" cy="6528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EA0DBFF6-03E9-7BE4-C18A-A04D3A5A206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2915" y="1958467"/>
            <a:ext cx="5462009" cy="70438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4488" b="1" spc="-219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Session Title</a:t>
            </a: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66368" y="5782141"/>
            <a:ext cx="3171301" cy="62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836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836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836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pic>
        <p:nvPicPr>
          <p:cNvPr id="44" name="Picture 43" descr="Logo&#10;&#10;Description automatically generated with medium confidence">
            <a:extLst>
              <a:ext uri="{FF2B5EF4-FFF2-40B4-BE49-F238E27FC236}">
                <a16:creationId xmlns:a16="http://schemas.microsoft.com/office/drawing/2014/main" id="{24993D21-0FC9-7A05-FE75-C6BB811181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51" y="559563"/>
            <a:ext cx="2518386" cy="5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417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559641" y="699453"/>
            <a:ext cx="96228" cy="6528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B6F6FFC3-C3DE-0D18-3051-F0A84D2D65D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60289" y="1732441"/>
            <a:ext cx="5876234" cy="4395865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2E0EAF2-3008-EF8A-5A67-CC2DD4FF25F8}"/>
              </a:ext>
            </a:extLst>
          </p:cNvPr>
          <p:cNvSpPr txBox="1"/>
          <p:nvPr userDrawn="1"/>
        </p:nvSpPr>
        <p:spPr>
          <a:xfrm>
            <a:off x="746189" y="652823"/>
            <a:ext cx="5876234" cy="78475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 anchorCtr="0"/>
          <a:lstStyle>
            <a:lvl1pPr indent="12700">
              <a:spcBef>
                <a:spcPts val="100"/>
              </a:spcBef>
              <a:defRPr sz="4400" b="1" spc="-200">
                <a:solidFill>
                  <a:srgbClr val="7FBD42"/>
                </a:solidFill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Verdana"/>
              </a:defRPr>
            </a:lvl1pPr>
            <a:lvl2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sz="4488"/>
              <a:t>Agenda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DCC29DD-9002-479E-FC3D-1A9B6B029D53}"/>
              </a:ext>
            </a:extLst>
          </p:cNvPr>
          <p:cNvGrpSpPr/>
          <p:nvPr userDrawn="1"/>
        </p:nvGrpSpPr>
        <p:grpSpPr>
          <a:xfrm>
            <a:off x="6588504" y="-23314"/>
            <a:ext cx="5847971" cy="7041156"/>
            <a:chOff x="5244091" y="-22860"/>
            <a:chExt cx="5733012" cy="6903721"/>
          </a:xfrm>
        </p:grpSpPr>
        <p:sp>
          <p:nvSpPr>
            <p:cNvPr id="150" name="object 3">
              <a:extLst>
                <a:ext uri="{FF2B5EF4-FFF2-40B4-BE49-F238E27FC236}">
                  <a16:creationId xmlns:a16="http://schemas.microsoft.com/office/drawing/2014/main" id="{08F3AA56-D5CD-7F56-F80F-23569CA36707}"/>
                </a:ext>
              </a:extLst>
            </p:cNvPr>
            <p:cNvSpPr/>
            <p:nvPr userDrawn="1"/>
          </p:nvSpPr>
          <p:spPr>
            <a:xfrm>
              <a:off x="5419176" y="-22860"/>
              <a:ext cx="5557927" cy="6903720"/>
            </a:xfrm>
            <a:prstGeom prst="rect">
              <a:avLst/>
            </a:prstGeom>
            <a:blipFill rotWithShape="1">
              <a:blip r:embed="rId2"/>
              <a:srcRect/>
              <a:stretch>
                <a:fillRect r="-21859"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151" name="object 4">
              <a:extLst>
                <a:ext uri="{FF2B5EF4-FFF2-40B4-BE49-F238E27FC236}">
                  <a16:creationId xmlns:a16="http://schemas.microsoft.com/office/drawing/2014/main" id="{DD4F1FB6-7F45-2DA3-679D-A9C0AEC6796A}"/>
                </a:ext>
              </a:extLst>
            </p:cNvPr>
            <p:cNvSpPr/>
            <p:nvPr userDrawn="1"/>
          </p:nvSpPr>
          <p:spPr>
            <a:xfrm>
              <a:off x="5244091" y="-22860"/>
              <a:ext cx="3131707" cy="69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</p:grpSp>
      <p:sp>
        <p:nvSpPr>
          <p:cNvPr id="152" name="object 5">
            <a:extLst>
              <a:ext uri="{FF2B5EF4-FFF2-40B4-BE49-F238E27FC236}">
                <a16:creationId xmlns:a16="http://schemas.microsoft.com/office/drawing/2014/main" id="{2371899C-2608-8D7E-8D7C-63477FDCB938}"/>
              </a:ext>
            </a:extLst>
          </p:cNvPr>
          <p:cNvSpPr/>
          <p:nvPr userDrawn="1"/>
        </p:nvSpPr>
        <p:spPr>
          <a:xfrm>
            <a:off x="9638268" y="339224"/>
            <a:ext cx="2798207" cy="1117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153" name="object 28">
            <a:extLst>
              <a:ext uri="{FF2B5EF4-FFF2-40B4-BE49-F238E27FC236}">
                <a16:creationId xmlns:a16="http://schemas.microsoft.com/office/drawing/2014/main" id="{29CDF7D9-FF34-DD06-6BC2-E249DDA35EA8}"/>
              </a:ext>
            </a:extLst>
          </p:cNvPr>
          <p:cNvSpPr txBox="1"/>
          <p:nvPr userDrawn="1"/>
        </p:nvSpPr>
        <p:spPr>
          <a:xfrm>
            <a:off x="10166819" y="1137223"/>
            <a:ext cx="2020308" cy="192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24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1224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4" name="Picture 153" descr="Logo&#10;&#10;Description automatically generated with medium confidence">
            <a:extLst>
              <a:ext uri="{FF2B5EF4-FFF2-40B4-BE49-F238E27FC236}">
                <a16:creationId xmlns:a16="http://schemas.microsoft.com/office/drawing/2014/main" id="{15861145-AD72-D473-9CF6-F7744AD28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271" y="559563"/>
            <a:ext cx="2331839" cy="481208"/>
          </a:xfrm>
          <a:prstGeom prst="rect">
            <a:avLst/>
          </a:prstGeom>
        </p:spPr>
      </p:pic>
      <p:sp>
        <p:nvSpPr>
          <p:cNvPr id="155" name="object 9">
            <a:extLst>
              <a:ext uri="{FF2B5EF4-FFF2-40B4-BE49-F238E27FC236}">
                <a16:creationId xmlns:a16="http://schemas.microsoft.com/office/drawing/2014/main" id="{14ADC99A-9994-F7FE-E1CC-8B8D74A35ABF}"/>
              </a:ext>
            </a:extLst>
          </p:cNvPr>
          <p:cNvSpPr txBox="1">
            <a:spLocks/>
          </p:cNvSpPr>
          <p:nvPr userDrawn="1"/>
        </p:nvSpPr>
        <p:spPr>
          <a:xfrm>
            <a:off x="7254611" y="5782141"/>
            <a:ext cx="4850333" cy="74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181" indent="12953" algn="r" hangingPunct="1">
              <a:lnSpc>
                <a:spcPct val="110000"/>
              </a:lnSpc>
              <a:spcBef>
                <a:spcPts val="102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36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1836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1836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36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1836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36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1836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36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1836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36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186914711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object 25">
            <a:extLst>
              <a:ext uri="{FF2B5EF4-FFF2-40B4-BE49-F238E27FC236}">
                <a16:creationId xmlns:a16="http://schemas.microsoft.com/office/drawing/2014/main" id="{7722C1FC-A127-E0AC-4C16-C40A7647137E}"/>
              </a:ext>
            </a:extLst>
          </p:cNvPr>
          <p:cNvGrpSpPr/>
          <p:nvPr userDrawn="1"/>
        </p:nvGrpSpPr>
        <p:grpSpPr>
          <a:xfrm>
            <a:off x="-14804" y="-23315"/>
            <a:ext cx="4518648" cy="7041155"/>
            <a:chOff x="0" y="0"/>
            <a:chExt cx="4429819" cy="6858000"/>
          </a:xfrm>
        </p:grpSpPr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20A6BC7A-E77D-3457-29D9-CBF85F568C7D}"/>
                </a:ext>
              </a:extLst>
            </p:cNvPr>
            <p:cNvSpPr/>
            <p:nvPr/>
          </p:nvSpPr>
          <p:spPr>
            <a:xfrm>
              <a:off x="-1" y="0"/>
              <a:ext cx="4227031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grpSp>
          <p:nvGrpSpPr>
            <p:cNvPr id="30" name="object 27">
              <a:extLst>
                <a:ext uri="{FF2B5EF4-FFF2-40B4-BE49-F238E27FC236}">
                  <a16:creationId xmlns:a16="http://schemas.microsoft.com/office/drawing/2014/main" id="{D75B9E5C-A617-E305-CB3F-E3A3048D2E61}"/>
                </a:ext>
              </a:extLst>
            </p:cNvPr>
            <p:cNvGrpSpPr/>
            <p:nvPr/>
          </p:nvGrpSpPr>
          <p:grpSpPr>
            <a:xfrm>
              <a:off x="1297822" y="0"/>
              <a:ext cx="3131998" cy="6858001"/>
              <a:chOff x="0" y="0"/>
              <a:chExt cx="3131997" cy="6858000"/>
            </a:xfrm>
          </p:grpSpPr>
          <p:sp>
            <p:nvSpPr>
              <p:cNvPr id="31" name="Shape">
                <a:extLst>
                  <a:ext uri="{FF2B5EF4-FFF2-40B4-BE49-F238E27FC236}">
                    <a16:creationId xmlns:a16="http://schemas.microsoft.com/office/drawing/2014/main" id="{6BEA9FC8-8ADD-E608-6934-6C5174FDF84A}"/>
                  </a:ext>
                </a:extLst>
              </p:cNvPr>
              <p:cNvSpPr/>
              <p:nvPr/>
            </p:nvSpPr>
            <p:spPr>
              <a:xfrm>
                <a:off x="0" y="0"/>
                <a:ext cx="3131998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972" y="0"/>
                    </a:lnTo>
                    <a:lnTo>
                      <a:pt x="0" y="21600"/>
                    </a:lnTo>
                    <a:lnTo>
                      <a:pt x="417" y="21600"/>
                    </a:lnTo>
                    <a:lnTo>
                      <a:pt x="12026" y="9087"/>
                    </a:lnTo>
                    <a:lnTo>
                      <a:pt x="13093" y="908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sz="1836"/>
              </a:p>
            </p:txBody>
          </p:sp>
          <p:sp>
            <p:nvSpPr>
              <p:cNvPr id="32" name="Triangle">
                <a:extLst>
                  <a:ext uri="{FF2B5EF4-FFF2-40B4-BE49-F238E27FC236}">
                    <a16:creationId xmlns:a16="http://schemas.microsoft.com/office/drawing/2014/main" id="{F0113718-9CC3-63EB-98F4-3823AFDE0199}"/>
                  </a:ext>
                </a:extLst>
              </p:cNvPr>
              <p:cNvSpPr/>
              <p:nvPr/>
            </p:nvSpPr>
            <p:spPr>
              <a:xfrm>
                <a:off x="1743814" y="2885248"/>
                <a:ext cx="154672" cy="31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70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sz="1836"/>
              </a:p>
            </p:txBody>
          </p:sp>
        </p:grpSp>
      </p:grpSp>
      <p:grpSp>
        <p:nvGrpSpPr>
          <p:cNvPr id="34" name="object 25">
            <a:extLst>
              <a:ext uri="{FF2B5EF4-FFF2-40B4-BE49-F238E27FC236}">
                <a16:creationId xmlns:a16="http://schemas.microsoft.com/office/drawing/2014/main" id="{16F80BC7-8E75-7038-E42C-37B02569DA75}"/>
              </a:ext>
            </a:extLst>
          </p:cNvPr>
          <p:cNvGrpSpPr/>
          <p:nvPr userDrawn="1"/>
        </p:nvGrpSpPr>
        <p:grpSpPr>
          <a:xfrm flipH="1" flipV="1">
            <a:off x="7932632" y="-23315"/>
            <a:ext cx="4518648" cy="7041155"/>
            <a:chOff x="0" y="0"/>
            <a:chExt cx="4429819" cy="6858000"/>
          </a:xfrm>
        </p:grpSpPr>
        <p:sp>
          <p:nvSpPr>
            <p:cNvPr id="35" name="object 26">
              <a:extLst>
                <a:ext uri="{FF2B5EF4-FFF2-40B4-BE49-F238E27FC236}">
                  <a16:creationId xmlns:a16="http://schemas.microsoft.com/office/drawing/2014/main" id="{2F4C09FF-2443-C6A6-0293-21727CD9DDF6}"/>
                </a:ext>
              </a:extLst>
            </p:cNvPr>
            <p:cNvSpPr/>
            <p:nvPr/>
          </p:nvSpPr>
          <p:spPr>
            <a:xfrm>
              <a:off x="-1" y="0"/>
              <a:ext cx="4227031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grpSp>
          <p:nvGrpSpPr>
            <p:cNvPr id="36" name="object 27">
              <a:extLst>
                <a:ext uri="{FF2B5EF4-FFF2-40B4-BE49-F238E27FC236}">
                  <a16:creationId xmlns:a16="http://schemas.microsoft.com/office/drawing/2014/main" id="{93AD175D-9B65-ECB1-AB70-18D69F7E51E2}"/>
                </a:ext>
              </a:extLst>
            </p:cNvPr>
            <p:cNvGrpSpPr/>
            <p:nvPr/>
          </p:nvGrpSpPr>
          <p:grpSpPr>
            <a:xfrm>
              <a:off x="1297822" y="0"/>
              <a:ext cx="3131998" cy="6858001"/>
              <a:chOff x="0" y="0"/>
              <a:chExt cx="3131997" cy="6858000"/>
            </a:xfrm>
          </p:grpSpPr>
          <p:sp>
            <p:nvSpPr>
              <p:cNvPr id="37" name="Shape">
                <a:extLst>
                  <a:ext uri="{FF2B5EF4-FFF2-40B4-BE49-F238E27FC236}">
                    <a16:creationId xmlns:a16="http://schemas.microsoft.com/office/drawing/2014/main" id="{16B97CA0-C670-864E-80D6-C20C2BE3A3C6}"/>
                  </a:ext>
                </a:extLst>
              </p:cNvPr>
              <p:cNvSpPr/>
              <p:nvPr/>
            </p:nvSpPr>
            <p:spPr>
              <a:xfrm>
                <a:off x="0" y="0"/>
                <a:ext cx="3131998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972" y="0"/>
                    </a:lnTo>
                    <a:lnTo>
                      <a:pt x="0" y="21600"/>
                    </a:lnTo>
                    <a:lnTo>
                      <a:pt x="417" y="21600"/>
                    </a:lnTo>
                    <a:lnTo>
                      <a:pt x="12026" y="9087"/>
                    </a:lnTo>
                    <a:lnTo>
                      <a:pt x="13093" y="908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sz="1836"/>
              </a:p>
            </p:txBody>
          </p:sp>
          <p:sp>
            <p:nvSpPr>
              <p:cNvPr id="38" name="Triangle">
                <a:extLst>
                  <a:ext uri="{FF2B5EF4-FFF2-40B4-BE49-F238E27FC236}">
                    <a16:creationId xmlns:a16="http://schemas.microsoft.com/office/drawing/2014/main" id="{0CC069D4-307E-5CD0-5F29-6261D9A032DB}"/>
                  </a:ext>
                </a:extLst>
              </p:cNvPr>
              <p:cNvSpPr/>
              <p:nvPr/>
            </p:nvSpPr>
            <p:spPr>
              <a:xfrm>
                <a:off x="1743814" y="2885248"/>
                <a:ext cx="154672" cy="31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70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sz="1836"/>
              </a:p>
            </p:txBody>
          </p:sp>
        </p:grpSp>
      </p:grp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4F9291D-E240-9EDA-4878-DB0114FF68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7234" y="3151969"/>
            <a:ext cx="5462009" cy="70438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ctr">
              <a:defRPr kumimoji="0" lang="en-US" sz="4488" b="1" spc="-219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Section Title</a:t>
            </a:r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E97AA8C1-EF5D-EFD4-7ABE-C4A6F50ADDDE}"/>
              </a:ext>
            </a:extLst>
          </p:cNvPr>
          <p:cNvSpPr/>
          <p:nvPr userDrawn="1"/>
        </p:nvSpPr>
        <p:spPr>
          <a:xfrm>
            <a:off x="9371830" y="5595621"/>
            <a:ext cx="3064645" cy="1109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72" name="object 28">
            <a:extLst>
              <a:ext uri="{FF2B5EF4-FFF2-40B4-BE49-F238E27FC236}">
                <a16:creationId xmlns:a16="http://schemas.microsoft.com/office/drawing/2014/main" id="{712BEEF5-540F-C796-E2E3-8E5BD64BE15A}"/>
              </a:ext>
            </a:extLst>
          </p:cNvPr>
          <p:cNvSpPr txBox="1"/>
          <p:nvPr userDrawn="1"/>
        </p:nvSpPr>
        <p:spPr>
          <a:xfrm>
            <a:off x="10308957" y="6434964"/>
            <a:ext cx="2020308" cy="192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24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1224" spc="7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bject 6">
            <a:extLst>
              <a:ext uri="{FF2B5EF4-FFF2-40B4-BE49-F238E27FC236}">
                <a16:creationId xmlns:a16="http://schemas.microsoft.com/office/drawing/2014/main" id="{D7A1C2B8-5AEC-D33D-849D-A50D3BAA7F78}"/>
              </a:ext>
            </a:extLst>
          </p:cNvPr>
          <p:cNvSpPr txBox="1"/>
          <p:nvPr userDrawn="1"/>
        </p:nvSpPr>
        <p:spPr>
          <a:xfrm>
            <a:off x="466368" y="466302"/>
            <a:ext cx="3171301" cy="62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836" spc="-7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92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836" spc="92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 spc="66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836" spc="-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9327356" y="6712012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algn="r"/>
            <a:r>
              <a:rPr lang="en-US" sz="1020">
                <a:solidFill>
                  <a:schemeClr val="bg1"/>
                </a:solidFill>
              </a:rPr>
              <a:t>@ 2022 Dynamic Communities</a:t>
            </a:r>
          </a:p>
        </p:txBody>
      </p:sp>
      <p:pic>
        <p:nvPicPr>
          <p:cNvPr id="96" name="Picture 95" descr="Logo&#10;&#10;Description automatically generated with medium confidence">
            <a:extLst>
              <a:ext uri="{FF2B5EF4-FFF2-40B4-BE49-F238E27FC236}">
                <a16:creationId xmlns:a16="http://schemas.microsoft.com/office/drawing/2014/main" id="{FC11CE2B-EFA0-73CE-C9DD-A40146D5E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51" y="5829455"/>
            <a:ext cx="2518386" cy="5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6691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F2BC7AB-F7C2-246E-E09F-8F340E96BB55}"/>
              </a:ext>
            </a:extLst>
          </p:cNvPr>
          <p:cNvGrpSpPr/>
          <p:nvPr userDrawn="1"/>
        </p:nvGrpSpPr>
        <p:grpSpPr>
          <a:xfrm>
            <a:off x="6588504" y="-23314"/>
            <a:ext cx="5847971" cy="7041156"/>
            <a:chOff x="5244091" y="-22860"/>
            <a:chExt cx="5733012" cy="6903721"/>
          </a:xfrm>
        </p:grpSpPr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CB1ED5BC-5640-6437-0B87-7D4477F621DF}"/>
                </a:ext>
              </a:extLst>
            </p:cNvPr>
            <p:cNvSpPr/>
            <p:nvPr userDrawn="1"/>
          </p:nvSpPr>
          <p:spPr>
            <a:xfrm>
              <a:off x="5419176" y="-22860"/>
              <a:ext cx="5557927" cy="6903720"/>
            </a:xfrm>
            <a:prstGeom prst="rect">
              <a:avLst/>
            </a:prstGeom>
            <a:blipFill rotWithShape="1">
              <a:blip r:embed="rId2"/>
              <a:srcRect/>
              <a:stretch>
                <a:fillRect r="-21859"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32994E8E-2357-50A8-5E19-6A557153D122}"/>
                </a:ext>
              </a:extLst>
            </p:cNvPr>
            <p:cNvSpPr/>
            <p:nvPr userDrawn="1"/>
          </p:nvSpPr>
          <p:spPr>
            <a:xfrm>
              <a:off x="5244091" y="-22860"/>
              <a:ext cx="3131707" cy="69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559641" y="699453"/>
            <a:ext cx="96228" cy="6528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B6F6FFC3-C3DE-0D18-3051-F0A84D2D65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0289" y="1732441"/>
            <a:ext cx="5876234" cy="4395865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6189" y="652822"/>
            <a:ext cx="5462009" cy="70438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4488" b="1" spc="-219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Section Title</a:t>
            </a: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87136137-281B-665A-436C-2C613DD41CAD}"/>
              </a:ext>
            </a:extLst>
          </p:cNvPr>
          <p:cNvSpPr txBox="1">
            <a:spLocks/>
          </p:cNvSpPr>
          <p:nvPr userDrawn="1"/>
        </p:nvSpPr>
        <p:spPr>
          <a:xfrm>
            <a:off x="7254611" y="5782141"/>
            <a:ext cx="4850333" cy="74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181" indent="12953" algn="r" hangingPunct="1">
              <a:lnSpc>
                <a:spcPct val="110000"/>
              </a:lnSpc>
              <a:spcBef>
                <a:spcPts val="102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36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1836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1836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36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1836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36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1836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36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1836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36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6EDAB479-DE0B-E9AF-59A4-075C6DC7B221}"/>
              </a:ext>
            </a:extLst>
          </p:cNvPr>
          <p:cNvSpPr/>
          <p:nvPr userDrawn="1"/>
        </p:nvSpPr>
        <p:spPr>
          <a:xfrm>
            <a:off x="9638268" y="339224"/>
            <a:ext cx="2798207" cy="1117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768369BC-603E-3C5F-3FFA-EE67A53BC843}"/>
              </a:ext>
            </a:extLst>
          </p:cNvPr>
          <p:cNvSpPr txBox="1"/>
          <p:nvPr userDrawn="1"/>
        </p:nvSpPr>
        <p:spPr>
          <a:xfrm>
            <a:off x="10166819" y="1137223"/>
            <a:ext cx="2020308" cy="192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24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1224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7" name="Picture 36" descr="Logo&#10;&#10;Description automatically generated with medium confidence">
            <a:extLst>
              <a:ext uri="{FF2B5EF4-FFF2-40B4-BE49-F238E27FC236}">
                <a16:creationId xmlns:a16="http://schemas.microsoft.com/office/drawing/2014/main" id="{14A38209-398D-A7A0-29FE-C0D3F9753F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271" y="559563"/>
            <a:ext cx="2331839" cy="48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0120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9224F3D1-7667-F5A2-6FAB-1EBA7C0F8F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436475" cy="6993434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647BE7B-65E1-0320-C8A6-9B9EC05A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389485E-3748-70B7-6A15-7D7BC8C6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bg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B2A1F-346F-E426-5FCD-6CE0B300F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E0839425-C7BA-9D40-5A68-DEF9E707DF47}"/>
              </a:ext>
            </a:extLst>
          </p:cNvPr>
          <p:cNvSpPr txBox="1"/>
          <p:nvPr userDrawn="1"/>
        </p:nvSpPr>
        <p:spPr>
          <a:xfrm>
            <a:off x="9732128" y="660278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baseline="0">
                <a:solidFill>
                  <a:schemeClr val="tx1"/>
                </a:solidFill>
              </a:rPr>
              <a:t>@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-50" baseline="0">
                <a:solidFill>
                  <a:schemeClr val="tx1"/>
                </a:solidFill>
              </a:rPr>
              <a:t>202</a:t>
            </a:r>
            <a:r>
              <a:rPr lang="en-US" spc="-50" baseline="0">
                <a:solidFill>
                  <a:schemeClr val="tx1"/>
                </a:solidFill>
              </a:rPr>
              <a:t>4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60" baseline="0">
                <a:solidFill>
                  <a:schemeClr val="tx1"/>
                </a:solidFill>
              </a:rPr>
              <a:t>Dynamic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40" baseline="0">
                <a:solidFill>
                  <a:schemeClr val="tx1"/>
                </a:solidFill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387991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60831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81767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4">
            <a:extLst>
              <a:ext uri="{FF2B5EF4-FFF2-40B4-BE49-F238E27FC236}">
                <a16:creationId xmlns:a16="http://schemas.microsoft.com/office/drawing/2014/main" id="{8C7378A6-45B7-E201-A3CC-DE331C5DE755}"/>
              </a:ext>
            </a:extLst>
          </p:cNvPr>
          <p:cNvSpPr txBox="1"/>
          <p:nvPr userDrawn="1"/>
        </p:nvSpPr>
        <p:spPr>
          <a:xfrm>
            <a:off x="272742" y="6629916"/>
            <a:ext cx="2736025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5">
                <a:solidFill>
                  <a:srgbClr val="3C474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326"/>
              <a:t>@ </a:t>
            </a:r>
            <a:r>
              <a:rPr sz="1326" spc="46"/>
              <a:t>2022 </a:t>
            </a:r>
            <a:r>
              <a:rPr sz="1326" spc="116"/>
              <a:t>Dynamic</a:t>
            </a:r>
            <a:r>
              <a:rPr sz="1326" spc="-127"/>
              <a:t> </a:t>
            </a:r>
            <a:r>
              <a:rPr sz="1326" spc="116"/>
              <a:t>Communities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747D17F-8049-00E0-0D9F-4050CB91654D}"/>
              </a:ext>
            </a:extLst>
          </p:cNvPr>
          <p:cNvSpPr/>
          <p:nvPr/>
        </p:nvSpPr>
        <p:spPr>
          <a:xfrm>
            <a:off x="-31090" y="6172"/>
            <a:ext cx="12498658" cy="6982183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613F70EA-798C-9580-A6E7-E435FE532BCA}"/>
              </a:ext>
            </a:extLst>
          </p:cNvPr>
          <p:cNvSpPr/>
          <p:nvPr userDrawn="1"/>
        </p:nvSpPr>
        <p:spPr>
          <a:xfrm>
            <a:off x="388640" y="279781"/>
            <a:ext cx="11659195" cy="53158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AD904B-F342-5366-3F1C-067299143AE3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224">
                <a:solidFill>
                  <a:schemeClr val="bg1"/>
                </a:solidFill>
              </a:rPr>
              <a:t>@ 2022 Dynamic Communities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F132E8A8-2D67-3511-A7BC-67004351E5F6}"/>
              </a:ext>
            </a:extLst>
          </p:cNvPr>
          <p:cNvSpPr txBox="1"/>
          <p:nvPr userDrawn="1"/>
        </p:nvSpPr>
        <p:spPr>
          <a:xfrm>
            <a:off x="466368" y="5782141"/>
            <a:ext cx="3171301" cy="62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836" spc="-7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92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836" spc="92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 spc="66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836" spc="-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C20EE-85F5-15F1-F2A0-879ED7A2A6F2}"/>
              </a:ext>
            </a:extLst>
          </p:cNvPr>
          <p:cNvGrpSpPr/>
          <p:nvPr userDrawn="1"/>
        </p:nvGrpSpPr>
        <p:grpSpPr>
          <a:xfrm>
            <a:off x="9667878" y="5699614"/>
            <a:ext cx="2798207" cy="1117276"/>
            <a:chOff x="9448800" y="332603"/>
            <a:chExt cx="2743200" cy="1095468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1BF6EC17-A997-F964-1FA8-6AD93CBA0CF2}"/>
                </a:ext>
              </a:extLst>
            </p:cNvPr>
            <p:cNvSpPr/>
            <p:nvPr userDrawn="1"/>
          </p:nvSpPr>
          <p:spPr>
            <a:xfrm>
              <a:off x="9448800" y="332603"/>
              <a:ext cx="2743200" cy="109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3DBA4FA8-119E-B8B0-CBE1-38EF921DA304}"/>
                </a:ext>
              </a:extLst>
            </p:cNvPr>
            <p:cNvSpPr txBox="1"/>
            <p:nvPr userDrawn="1"/>
          </p:nvSpPr>
          <p:spPr>
            <a:xfrm>
              <a:off x="9966960" y="1115025"/>
              <a:ext cx="1980593" cy="188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indent="12953" algn="r">
                <a:spcBef>
                  <a:spcPts val="102"/>
                </a:spcBef>
                <a:defRPr sz="1200" spc="140">
                  <a:solidFill>
                    <a:srgbClr val="252F35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224" spc="102" baseline="0">
                  <a:latin typeface="Poppins" panose="00000500000000000000" pitchFamily="2" charset="0"/>
                  <a:cs typeface="Poppins" panose="00000500000000000000" pitchFamily="2" charset="0"/>
                </a:rPr>
                <a:t>For Users, By Users</a:t>
              </a:r>
              <a:endParaRPr sz="1224" spc="102" baseline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5" name="Picture 3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046028F5-24D2-822C-BC63-4B6DF798C5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080" y="548641"/>
              <a:ext cx="2286000" cy="471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08229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349246" y="0"/>
            <a:ext cx="7087230" cy="6994527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308957" y="1137223"/>
            <a:ext cx="2020308" cy="192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24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1224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715697" y="5782141"/>
            <a:ext cx="5389247" cy="74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181" indent="12953" algn="r" hangingPunct="1">
              <a:lnSpc>
                <a:spcPct val="110000"/>
              </a:lnSpc>
              <a:spcBef>
                <a:spcPts val="102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42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6AFFE509-868A-08C7-6D0B-C9CD0B83A8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51" y="559563"/>
            <a:ext cx="2518386" cy="5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831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349246" y="0"/>
            <a:ext cx="7087230" cy="6994527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308957" y="1137223"/>
            <a:ext cx="2020308" cy="192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24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1224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715697" y="5782141"/>
            <a:ext cx="5389247" cy="74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181" indent="12953" algn="r" hangingPunct="1">
              <a:lnSpc>
                <a:spcPct val="110000"/>
              </a:lnSpc>
              <a:spcBef>
                <a:spcPts val="102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42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6AFFE509-868A-08C7-6D0B-C9CD0B83A8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51" y="559563"/>
            <a:ext cx="2518386" cy="5197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665589-F58C-0392-3EA9-56B12583F836}"/>
              </a:ext>
            </a:extLst>
          </p:cNvPr>
          <p:cNvSpPr txBox="1"/>
          <p:nvPr userDrawn="1"/>
        </p:nvSpPr>
        <p:spPr>
          <a:xfrm>
            <a:off x="349776" y="1810805"/>
            <a:ext cx="5961735" cy="12466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t">
            <a:spAutoFit/>
          </a:bodyPr>
          <a:lstStyle/>
          <a:p>
            <a:pPr marL="0" marR="0" indent="0" algn="l" defTabSz="93259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343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3188491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64990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349246" y="0"/>
            <a:ext cx="7087230" cy="6994527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308957" y="1137223"/>
            <a:ext cx="2020308" cy="192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24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1224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715697" y="5782141"/>
            <a:ext cx="5389247" cy="74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181" indent="12953" algn="r" hangingPunct="1">
              <a:lnSpc>
                <a:spcPct val="110000"/>
              </a:lnSpc>
              <a:spcBef>
                <a:spcPts val="102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42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42" b="0" spc="-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42" b="0" spc="102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569A610-5E1C-D4F8-5289-A816D135C37E}"/>
              </a:ext>
            </a:extLst>
          </p:cNvPr>
          <p:cNvSpPr/>
          <p:nvPr userDrawn="1"/>
        </p:nvSpPr>
        <p:spPr>
          <a:xfrm>
            <a:off x="466368" y="1958467"/>
            <a:ext cx="96228" cy="6528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66368" y="5782141"/>
            <a:ext cx="3171301" cy="62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836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836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836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55DCB-D413-5686-5429-9F45411F569A}"/>
              </a:ext>
            </a:extLst>
          </p:cNvPr>
          <p:cNvSpPr txBox="1"/>
          <p:nvPr userDrawn="1"/>
        </p:nvSpPr>
        <p:spPr>
          <a:xfrm>
            <a:off x="746189" y="1865207"/>
            <a:ext cx="5876234" cy="78475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 anchorCtr="0"/>
          <a:lstStyle>
            <a:lvl1pPr indent="12700">
              <a:spcBef>
                <a:spcPts val="100"/>
              </a:spcBef>
              <a:defRPr sz="4400" b="1" spc="-200">
                <a:solidFill>
                  <a:srgbClr val="7FBD42"/>
                </a:solidFill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Verdana"/>
              </a:defRPr>
            </a:lvl1pPr>
            <a:lvl2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sz="4488"/>
              <a:t>Thank you for attending!</a:t>
            </a:r>
          </a:p>
          <a:p>
            <a:pPr lvl="0"/>
            <a:r>
              <a:rPr lang="en-US" sz="4488"/>
              <a:t>Please fill out session survey!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C27A400B-2E6C-5CF4-A317-801E73BDC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51" y="559563"/>
            <a:ext cx="2518386" cy="5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0516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60831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9" y="1778056"/>
            <a:ext cx="5614351" cy="4582074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111">
            <a:extLst>
              <a:ext uri="{FF2B5EF4-FFF2-40B4-BE49-F238E27FC236}">
                <a16:creationId xmlns:a16="http://schemas.microsoft.com/office/drawing/2014/main" id="{A9AC5A4F-CB4B-CD3E-349E-55AC69C9D3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8238" y="1778055"/>
            <a:ext cx="5614351" cy="4582075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5" name="Text Placeholder 111">
            <a:extLst>
              <a:ext uri="{FF2B5EF4-FFF2-40B4-BE49-F238E27FC236}">
                <a16:creationId xmlns:a16="http://schemas.microsoft.com/office/drawing/2014/main" id="{B7BC38AD-B519-D959-F56F-9E9D771B8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399" y="1127132"/>
            <a:ext cx="5614351" cy="51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b="1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b="1"/>
              <a:t>Header</a:t>
            </a:r>
            <a:endParaRPr lang="en-US"/>
          </a:p>
        </p:txBody>
      </p:sp>
      <p:sp>
        <p:nvSpPr>
          <p:cNvPr id="6" name="Text Placeholder 111">
            <a:extLst>
              <a:ext uri="{FF2B5EF4-FFF2-40B4-BE49-F238E27FC236}">
                <a16:creationId xmlns:a16="http://schemas.microsoft.com/office/drawing/2014/main" id="{FDE22C46-3CCC-4344-85CA-086CB46037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8238" y="1142313"/>
            <a:ext cx="5614351" cy="51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b="1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53375135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5D03D5E-93BB-8906-4997-A84B5DF91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0014"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3F3FC02D-4163-99D0-F7E6-842667F226E2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69C0B-617D-29BE-69D1-96DCD556D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677" y="459009"/>
            <a:ext cx="10972484" cy="7122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9BD2D9-3E59-9AC9-5C71-E4D386FAE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10972800" cy="4035501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65A25-F545-F0E8-D06C-6484AA82E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6300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2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DAB300-83A5-C8A6-8997-8AA97222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9A92AF-199F-1976-F0A5-D1F4A01045F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rgbClr val="000000"/>
                </a:solidFill>
              </a:defRPr>
            </a:lvl1pPr>
            <a:lvl2pPr>
              <a:defRPr baseline="0">
                <a:solidFill>
                  <a:srgbClr val="000000"/>
                </a:solidFill>
              </a:defRPr>
            </a:lvl2pPr>
            <a:lvl3pPr>
              <a:defRPr baseline="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980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9689" y="1668462"/>
            <a:ext cx="5021348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 baseline="0">
                <a:solidFill>
                  <a:srgbClr val="000000"/>
                </a:solidFill>
              </a:defRPr>
            </a:lvl1pPr>
            <a:lvl2pPr marL="0" indent="0">
              <a:buNone/>
              <a:defRPr sz="2000" baseline="0">
                <a:solidFill>
                  <a:srgbClr val="000000"/>
                </a:solidFill>
              </a:defRPr>
            </a:lvl2pPr>
            <a:lvl3pPr marL="231775" indent="0">
              <a:buNone/>
              <a:tabLst/>
              <a:defRPr sz="2000" baseline="0">
                <a:solidFill>
                  <a:srgbClr val="000000"/>
                </a:solidFill>
              </a:defRPr>
            </a:lvl3pPr>
            <a:lvl4pPr marL="460375" indent="0">
              <a:buNone/>
              <a:defRPr baseline="0">
                <a:solidFill>
                  <a:srgbClr val="000000"/>
                </a:solidFill>
              </a:defRPr>
            </a:lvl4pPr>
            <a:lvl5pPr marL="685800" indent="0">
              <a:buNone/>
              <a:tabLst/>
              <a:defRPr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18237" y="1668462"/>
            <a:ext cx="5486400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 baseline="0">
                <a:solidFill>
                  <a:srgbClr val="000000"/>
                </a:solidFill>
              </a:defRPr>
            </a:lvl1pPr>
            <a:lvl2pPr marL="0" indent="0">
              <a:buNone/>
              <a:defRPr sz="2000" baseline="0">
                <a:solidFill>
                  <a:srgbClr val="000000"/>
                </a:solidFill>
              </a:defRPr>
            </a:lvl2pPr>
            <a:lvl3pPr marL="231775" indent="0">
              <a:buNone/>
              <a:tabLst/>
              <a:defRPr sz="2000" baseline="0">
                <a:solidFill>
                  <a:srgbClr val="000000"/>
                </a:solidFill>
              </a:defRPr>
            </a:lvl3pPr>
            <a:lvl4pPr marL="460375" indent="0">
              <a:buNone/>
              <a:defRPr baseline="0">
                <a:solidFill>
                  <a:srgbClr val="000000"/>
                </a:solidFill>
              </a:defRPr>
            </a:lvl4pPr>
            <a:lvl5pPr marL="685800" indent="0">
              <a:buNone/>
              <a:tabLst/>
              <a:defRPr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2125662"/>
            <a:ext cx="7315200" cy="2286000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4400" b="1" i="0" spc="-10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exam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5D03D5E-93BB-8906-4997-A84B5DF91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0014"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3F3FC02D-4163-99D0-F7E6-842667F226E2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74097-9BF6-68D5-0533-DFB5696186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02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5D03D5E-93BB-8906-4997-A84B5DF91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0014"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3F3FC02D-4163-99D0-F7E6-842667F226E2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69C0B-617D-29BE-69D1-96DCD556D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677" y="459009"/>
            <a:ext cx="10972484" cy="7122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9BD2D9-3E59-9AC9-5C71-E4D386FAE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10972800" cy="4035501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65A25-F545-F0E8-D06C-6484AA82E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47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otes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927" y="1668462"/>
            <a:ext cx="10972484" cy="4941350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8327DFD5-09A3-7CE3-FE41-528CB026D80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1" y="0"/>
            <a:ext cx="12436475" cy="699343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" name="object 10">
            <a:extLst>
              <a:ext uri="{FF2B5EF4-FFF2-40B4-BE49-F238E27FC236}">
                <a16:creationId xmlns:a16="http://schemas.microsoft.com/office/drawing/2014/main" id="{FDAC7605-1A2A-2BC3-3AC8-3BD446317472}"/>
              </a:ext>
            </a:extLst>
          </p:cNvPr>
          <p:cNvSpPr txBox="1"/>
          <p:nvPr userDrawn="1"/>
        </p:nvSpPr>
        <p:spPr>
          <a:xfrm>
            <a:off x="9752328" y="65833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21CD24-D579-6250-9F9D-FD9139D8F71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14" r:id="rId2"/>
    <p:sldLayoutId id="2147484339" r:id="rId3"/>
    <p:sldLayoutId id="2147484295" r:id="rId4"/>
    <p:sldLayoutId id="2147484297" r:id="rId5"/>
    <p:sldLayoutId id="2147484264" r:id="rId6"/>
    <p:sldLayoutId id="2147484338" r:id="rId7"/>
    <p:sldLayoutId id="2147484351" r:id="rId8"/>
    <p:sldLayoutId id="2147484263" r:id="rId9"/>
    <p:sldLayoutId id="2147484337" r:id="rId10"/>
    <p:sldLayoutId id="2147484341" r:id="rId11"/>
    <p:sldLayoutId id="2147484344" r:id="rId12"/>
    <p:sldLayoutId id="2147484347" r:id="rId1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1" i="0" kern="1200" cap="none" spc="-102" baseline="0" dirty="0" smtClean="0">
          <a:ln w="3175">
            <a:noFill/>
          </a:ln>
          <a:solidFill>
            <a:srgbClr val="1E275C"/>
          </a:solidFill>
          <a:effectLst/>
          <a:latin typeface="Segoe" panose="020B0502040200020203" pitchFamily="34" charset="77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D9A7C-1210-A2E3-4936-753F4D448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0E567-B43C-F191-A69E-49D27BDB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663" y="1862138"/>
            <a:ext cx="10725150" cy="443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46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12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  <p:sldLayoutId id="2147484365" r:id="rId12"/>
    <p:sldLayoutId id="2147484366" r:id="rId13"/>
  </p:sldLayoutIdLst>
  <p:transition spd="med"/>
  <p:hf sldNum="0" hdr="0" dt="0"/>
  <p:txStyles>
    <p:titleStyle>
      <a:lvl1pPr marL="0" marR="0" indent="0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88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88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88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88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88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88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88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88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88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66298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32597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98895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65193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331491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97790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64088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730386" algn="l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3259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3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omicax.com/" TargetMode="External"/><Relationship Id="rId7" Type="http://schemas.openxmlformats.org/officeDocument/2006/relationships/image" Target="../media/image17.jpeg"/><Relationship Id="rId2" Type="http://schemas.openxmlformats.org/officeDocument/2006/relationships/hyperlink" Target="mailto:nathan.clouse@armanino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hyperlink" Target="https://github.com/NathanClouseAX" TargetMode="External"/><Relationship Id="rId4" Type="http://schemas.openxmlformats.org/officeDocument/2006/relationships/hyperlink" Target="https://www.dynamics.fo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uEZ1rXkpYY" TargetMode="External"/><Relationship Id="rId2" Type="http://schemas.openxmlformats.org/officeDocument/2006/relationships/hyperlink" Target="https://devblogs.microsoft.com/powerplatform/the-unified-development-environment-is-ga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microsoft.com/en-us/dynamics-365/blog/it-professional/2023/09/15/announcing-unified-trial-and-developer-environments-for-dynamics-365-finance-and-operations-apps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scape with a tower&#10;&#10;Description automatically generated">
            <a:extLst>
              <a:ext uri="{FF2B5EF4-FFF2-40B4-BE49-F238E27FC236}">
                <a16:creationId xmlns:a16="http://schemas.microsoft.com/office/drawing/2014/main" id="{2A8A7702-D849-EC39-1AE7-83E4F3900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5959"/>
          <a:stretch/>
        </p:blipFill>
        <p:spPr>
          <a:xfrm>
            <a:off x="0" y="0"/>
            <a:ext cx="12436475" cy="6994524"/>
          </a:xfrm>
          <a:prstGeom prst="rect">
            <a:avLst/>
          </a:prstGeom>
        </p:spPr>
      </p:pic>
      <p:pic>
        <p:nvPicPr>
          <p:cNvPr id="17" name="Picture 16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DA7104A4-1876-F218-924C-1DBE7991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36" y="854072"/>
            <a:ext cx="7658101" cy="1773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1F283B-2ED3-34AA-C2A9-C297486AB75C}"/>
              </a:ext>
            </a:extLst>
          </p:cNvPr>
          <p:cNvSpPr txBox="1"/>
          <p:nvPr/>
        </p:nvSpPr>
        <p:spPr>
          <a:xfrm>
            <a:off x="46037" y="5652619"/>
            <a:ext cx="6172200" cy="115877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rgbClr val="1B4499"/>
                </a:solidFill>
                <a:latin typeface="Poppins SemiBold" pitchFamily="2" charset="77"/>
                <a:ea typeface="Helvetica Neue Condensed Black" panose="02000503000000020004" pitchFamily="2" charset="0"/>
                <a:cs typeface="Poppins SemiBold" pitchFamily="2" charset="77"/>
              </a:rPr>
              <a:t>San Antonio, Texas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rgbClr val="1B4499"/>
                </a:solidFill>
                <a:latin typeface="Poppins SemiBold" pitchFamily="2" charset="77"/>
                <a:ea typeface="Helvetica Neue Condensed Black" panose="02000503000000020004" pitchFamily="2" charset="0"/>
                <a:cs typeface="Poppins SemiBold" pitchFamily="2" charset="77"/>
              </a:rPr>
              <a:t>October 13-17, 2024</a:t>
            </a:r>
          </a:p>
        </p:txBody>
      </p:sp>
      <p:pic>
        <p:nvPicPr>
          <p:cNvPr id="3" name="Picture 2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3730C728-999E-94D1-1180-1D3A500C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780" y="2795153"/>
            <a:ext cx="4465674" cy="4194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28B35-846E-E9DF-A6FD-4248B8456C2C}"/>
              </a:ext>
            </a:extLst>
          </p:cNvPr>
          <p:cNvSpPr txBox="1"/>
          <p:nvPr/>
        </p:nvSpPr>
        <p:spPr>
          <a:xfrm>
            <a:off x="3397894" y="2645229"/>
            <a:ext cx="6172200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800">
                <a:solidFill>
                  <a:srgbClr val="1B4499"/>
                </a:solidFill>
                <a:latin typeface="segoe ui black"/>
                <a:ea typeface="segoe ui black"/>
                <a:cs typeface="Poppins SemiBold"/>
              </a:rPr>
              <a:t>AX/FINANCE &amp; OPS</a:t>
            </a:r>
          </a:p>
        </p:txBody>
      </p:sp>
    </p:spTree>
    <p:extLst>
      <p:ext uri="{BB962C8B-B14F-4D97-AF65-F5344CB8AC3E}">
        <p14:creationId xmlns:p14="http://schemas.microsoft.com/office/powerpoint/2010/main" val="39406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Entities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makes finance and operations tables available in Dataverse, without any data copying.</a:t>
            </a:r>
          </a:p>
          <a:p>
            <a:r>
              <a:rPr lang="en-US"/>
              <a:t>Remember OData?</a:t>
            </a:r>
          </a:p>
          <a:p>
            <a:r>
              <a:rPr lang="en-US"/>
              <a:t>“Exposed OData”</a:t>
            </a:r>
          </a:p>
        </p:txBody>
      </p:sp>
    </p:spTree>
    <p:extLst>
      <p:ext uri="{BB962C8B-B14F-4D97-AF65-F5344CB8AC3E}">
        <p14:creationId xmlns:p14="http://schemas.microsoft.com/office/powerpoint/2010/main" val="15034307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D9DA92-E74A-F0C7-1064-6E6AFD7E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0"/>
            <a:ext cx="12434712" cy="69945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A808CB-AEC3-44B2-94C3-CB761DDBE445}"/>
              </a:ext>
            </a:extLst>
          </p:cNvPr>
          <p:cNvSpPr/>
          <p:nvPr/>
        </p:nvSpPr>
        <p:spPr>
          <a:xfrm>
            <a:off x="0" y="3603955"/>
            <a:ext cx="144262" cy="132793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833B0E-0EF1-A13A-72B0-BF4A35832680}"/>
              </a:ext>
            </a:extLst>
          </p:cNvPr>
          <p:cNvSpPr/>
          <p:nvPr/>
        </p:nvSpPr>
        <p:spPr>
          <a:xfrm>
            <a:off x="6691282" y="2238196"/>
            <a:ext cx="86890" cy="127633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95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198E-6 -0.00045 L 0.11923 0.01067 L 0.11923 -0.10055 L 0.73871 -0.09714 L 0.73871 0.10713 L 0.82627 0.10395 L 0.825 0.26623 L 0.82564 0.26169 " pathEditMode="relative" rAng="0" ptsTypes="AAAAAA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07" y="83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repeatCount="indefinite" accel="50000" decel="50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78 0.00068 L 0.13275 0.00726 L 0.13275 0.09282 L 0.20334 0.09282 L 0.20398 0.29482 L 0.28835 0.29482 L 0.28899 0.46073 " pathEditMode="relative" rAng="0" ptsTypes="AAAAAAA">
                                      <p:cBhvr>
                                        <p:cTn id="15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54" y="22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Events / Data Events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Send a message when an event occurs</a:t>
            </a:r>
          </a:p>
          <a:p>
            <a:r>
              <a:rPr lang="en-US"/>
              <a:t>Virtualized in Power Platform</a:t>
            </a:r>
          </a:p>
          <a:p>
            <a:r>
              <a:rPr lang="en-US"/>
              <a:t>Since Power Platform is there already,</a:t>
            </a:r>
            <a:br>
              <a:rPr lang="en-US"/>
            </a:br>
            <a:r>
              <a:rPr lang="en-US"/>
              <a:t>this just 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95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Dataverse Plug-ins /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Apps and Plug-ins from Dataverse are also there next to F&amp;O</a:t>
            </a:r>
          </a:p>
          <a:p>
            <a:r>
              <a:rPr lang="en-US"/>
              <a:t>F&amp;O and related tools are now Dataverse Apps</a:t>
            </a:r>
          </a:p>
          <a:p>
            <a:r>
              <a:rPr lang="en-US"/>
              <a:t>Mandatory Mention: Even Copilot. X++ code and various other artifacts exposed to Copilot Studio</a:t>
            </a:r>
          </a:p>
        </p:txBody>
      </p:sp>
    </p:spTree>
    <p:extLst>
      <p:ext uri="{BB962C8B-B14F-4D97-AF65-F5344CB8AC3E}">
        <p14:creationId xmlns:p14="http://schemas.microsoft.com/office/powerpoint/2010/main" val="39856210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Synapse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F&amp;O Tables and Entities available for export</a:t>
            </a:r>
          </a:p>
          <a:p>
            <a:r>
              <a:rPr lang="en-US"/>
              <a:t>Continuous replication</a:t>
            </a:r>
            <a:br>
              <a:rPr lang="en-US"/>
            </a:br>
            <a:r>
              <a:rPr lang="en-US"/>
              <a:t>using CUD events</a:t>
            </a:r>
            <a:br>
              <a:rPr lang="en-US"/>
            </a:br>
            <a:r>
              <a:rPr lang="en-US"/>
              <a:t>Options</a:t>
            </a:r>
          </a:p>
          <a:p>
            <a:r>
              <a:rPr lang="en-US"/>
              <a:t>COST</a:t>
            </a:r>
          </a:p>
        </p:txBody>
      </p:sp>
      <p:pic>
        <p:nvPicPr>
          <p:cNvPr id="6146" name="Picture 2" descr="Export Dynamics 365 data using Azure Synapse Link using Azure data lake, Synapse and spark">
            <a:extLst>
              <a:ext uri="{FF2B5EF4-FFF2-40B4-BE49-F238E27FC236}">
                <a16:creationId xmlns:a16="http://schemas.microsoft.com/office/drawing/2014/main" id="{58932547-4DF6-2061-015C-C3030B32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71" y="2236353"/>
            <a:ext cx="5243286" cy="360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8665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xport Dynamics 365 data using Azure Synapse Link using Azure data lake, Synapse and spark">
            <a:extLst>
              <a:ext uri="{FF2B5EF4-FFF2-40B4-BE49-F238E27FC236}">
                <a16:creationId xmlns:a16="http://schemas.microsoft.com/office/drawing/2014/main" id="{58932547-4DF6-2061-015C-C3030B32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72" y="189021"/>
            <a:ext cx="9628011" cy="661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02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Synapse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F&amp;O Tables and Entities available for export</a:t>
            </a:r>
          </a:p>
          <a:p>
            <a:r>
              <a:rPr lang="en-US"/>
              <a:t>Continuous replication</a:t>
            </a:r>
            <a:br>
              <a:rPr lang="en-US"/>
            </a:br>
            <a:r>
              <a:rPr lang="en-US"/>
              <a:t>using CUD events</a:t>
            </a:r>
            <a:br>
              <a:rPr lang="en-US"/>
            </a:br>
            <a:r>
              <a:rPr lang="en-US"/>
              <a:t>Options</a:t>
            </a:r>
          </a:p>
          <a:p>
            <a:r>
              <a:rPr lang="en-US"/>
              <a:t>COST</a:t>
            </a:r>
          </a:p>
        </p:txBody>
      </p:sp>
      <p:pic>
        <p:nvPicPr>
          <p:cNvPr id="6146" name="Picture 2" descr="Export Dynamics 365 data using Azure Synapse Link using Azure data lake, Synapse and spark">
            <a:extLst>
              <a:ext uri="{FF2B5EF4-FFF2-40B4-BE49-F238E27FC236}">
                <a16:creationId xmlns:a16="http://schemas.microsoft.com/office/drawing/2014/main" id="{58932547-4DF6-2061-015C-C3030B32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71" y="2236353"/>
            <a:ext cx="5243286" cy="360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71536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61B1-26ED-7D57-3734-192E8ED0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 vs UDE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B0C86-2CEA-EA3E-32D3-3D8E1E420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5E3C9A-14CF-57B6-BF41-67C770C89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628255"/>
              </p:ext>
            </p:extLst>
          </p:nvPr>
        </p:nvGraphicFramePr>
        <p:xfrm>
          <a:off x="918553" y="1401762"/>
          <a:ext cx="10562415" cy="41910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042034">
                  <a:extLst>
                    <a:ext uri="{9D8B030D-6E8A-4147-A177-3AD203B41FA5}">
                      <a16:colId xmlns:a16="http://schemas.microsoft.com/office/drawing/2014/main" val="2456750269"/>
                    </a:ext>
                  </a:extLst>
                </a:gridCol>
                <a:gridCol w="4395301">
                  <a:extLst>
                    <a:ext uri="{9D8B030D-6E8A-4147-A177-3AD203B41FA5}">
                      <a16:colId xmlns:a16="http://schemas.microsoft.com/office/drawing/2014/main" val="3090139424"/>
                    </a:ext>
                  </a:extLst>
                </a:gridCol>
                <a:gridCol w="2125080">
                  <a:extLst>
                    <a:ext uri="{9D8B030D-6E8A-4147-A177-3AD203B41FA5}">
                      <a16:colId xmlns:a16="http://schemas.microsoft.com/office/drawing/2014/main" val="4264238514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Item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Customer Hosted Environment (CHE)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Online Development Environment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extLst>
                  <a:ext uri="{0D108BD9-81ED-4DB2-BD59-A6C34878D82A}">
                    <a16:rowId xmlns:a16="http://schemas.microsoft.com/office/drawing/2014/main" val="10843465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Azure subscription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Needs Azure subscription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extLst>
                  <a:ext uri="{0D108BD9-81ED-4DB2-BD59-A6C34878D82A}">
                    <a16:rowId xmlns:a16="http://schemas.microsoft.com/office/drawing/2014/main" val="206822046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Security &amp; compliance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Customer must manage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Microsoft would manage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80038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Azure quota management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Customer must manage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extLst>
                  <a:ext uri="{0D108BD9-81ED-4DB2-BD59-A6C34878D82A}">
                    <a16:rowId xmlns:a16="http://schemas.microsoft.com/office/drawing/2014/main" val="83148247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New environment setup 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 to 6 hours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Less than 2 hours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5754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Service updates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Customer manages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Microsoft managed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extLst>
                  <a:ext uri="{0D108BD9-81ED-4DB2-BD59-A6C34878D82A}">
                    <a16:rowId xmlns:a16="http://schemas.microsoft.com/office/drawing/2014/main" val="85208139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Quality updates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Customer managed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Microsoft managed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588259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Microsoft Power Platform/ Dataverse integration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Customer must manually integrate with CHE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Fully integrated environment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extLst>
                  <a:ext uri="{0D108BD9-81ED-4DB2-BD59-A6C34878D82A}">
                    <a16:rowId xmlns:a16="http://schemas.microsoft.com/office/drawing/2014/main" val="3036950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Service and quality updates rollback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Rollback not supported for failed updates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Full rollback support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10178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Total Cost of Ownership (TCO)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Very high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extLst>
                  <a:ext uri="{0D108BD9-81ED-4DB2-BD59-A6C34878D82A}">
                    <a16:rowId xmlns:a16="http://schemas.microsoft.com/office/drawing/2014/main" val="208384148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Copy production data to troubleshoot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Multi-step and multi-day process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Typically less than 4 hours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27782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Deploy changes / customizations to cloud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Takes a few hours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Takes a few minutes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/>
                </a:tc>
                <a:extLst>
                  <a:ext uri="{0D108BD9-81ED-4DB2-BD59-A6C34878D82A}">
                    <a16:rowId xmlns:a16="http://schemas.microsoft.com/office/drawing/2014/main" val="302384582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Customer Managed Keys enabled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Not possible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Available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8218" marR="8218" marT="8218" marB="0" anchor="ctr">
                    <a:solidFill>
                      <a:srgbClr val="009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029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641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88A24E-6776-EF75-F17C-3F2697288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15CC512-02B8-7A07-80E7-3FBF5BE16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&amp;O 💙 Power Platform – Linking environments – Carina M. Claesson">
            <a:extLst>
              <a:ext uri="{FF2B5EF4-FFF2-40B4-BE49-F238E27FC236}">
                <a16:creationId xmlns:a16="http://schemas.microsoft.com/office/drawing/2014/main" id="{31C9C0CF-A416-5509-7592-62E2381D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25" y="0"/>
            <a:ext cx="4541838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120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6C410-CF83-5097-5AB7-AFC78AE3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Unified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6F0A7-569A-9A02-CD45-A7747DE35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 Environment</a:t>
            </a:r>
          </a:p>
          <a:p>
            <a:pPr lvl="1"/>
            <a:r>
              <a:rPr lang="en-US"/>
              <a:t>All the Infrastructure for Dataverse, Dynamics 365 Apps ( not F&amp;O), Plus F&amp;O</a:t>
            </a:r>
          </a:p>
          <a:p>
            <a:pPr lvl="1"/>
            <a:r>
              <a:rPr lang="en-US"/>
              <a:t>No Dev Tools</a:t>
            </a:r>
          </a:p>
          <a:p>
            <a:pPr lvl="1"/>
            <a:r>
              <a:rPr lang="en-US"/>
              <a:t>“Normal” sandbox environment</a:t>
            </a:r>
          </a:p>
          <a:p>
            <a:pPr lvl="1"/>
            <a:r>
              <a:rPr lang="en-US"/>
              <a:t>Convert to Production when ready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145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2668810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>
                <a:solidFill>
                  <a:srgbClr val="1E275C"/>
                </a:solidFill>
              </a:rPr>
              <a:t>Integrating Smarter: The New Era of Dynamics F&amp;O and Power Platform</a:t>
            </a:r>
          </a:p>
        </p:txBody>
      </p:sp>
    </p:spTree>
    <p:extLst>
      <p:ext uri="{BB962C8B-B14F-4D97-AF65-F5344CB8AC3E}">
        <p14:creationId xmlns:p14="http://schemas.microsoft.com/office/powerpoint/2010/main" val="35130571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Don’t really change, just presented a little differently</a:t>
            </a:r>
          </a:p>
          <a:p>
            <a:r>
              <a:rPr lang="en-US"/>
              <a:t>Still have OData, Custom Services, </a:t>
            </a:r>
            <a:r>
              <a:rPr lang="en-US" err="1"/>
              <a:t>etc</a:t>
            </a:r>
            <a:r>
              <a:rPr lang="en-US"/>
              <a:t> for F&amp;O</a:t>
            </a:r>
          </a:p>
          <a:p>
            <a:r>
              <a:rPr lang="en-US"/>
              <a:t>Still have OData for Power Platform</a:t>
            </a:r>
          </a:p>
          <a:p>
            <a:r>
              <a:rPr lang="en-US"/>
              <a:t>No new options, its all just there and known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5723959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3896C-B12D-E126-F5D4-79E6F3B67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8E9A26-9E94-1B30-D705-92D3A582B7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E4185-7E3F-B455-062D-67BA225C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10972" y="-6185511"/>
            <a:ext cx="28912183" cy="163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1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3896C-B12D-E126-F5D4-79E6F3B67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8E9A26-9E94-1B30-D705-92D3A582B7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E4185-7E3F-B455-062D-67BA225C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209023"/>
            <a:ext cx="12245975" cy="69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1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Integration: Power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Diagram with overview of Microsoft Power Platform.">
            <a:extLst>
              <a:ext uri="{FF2B5EF4-FFF2-40B4-BE49-F238E27FC236}">
                <a16:creationId xmlns:a16="http://schemas.microsoft.com/office/drawing/2014/main" id="{04082768-D178-F222-BC12-9D691FA44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734621"/>
            <a:ext cx="7519996" cy="422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78916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Enabling Continuous Deployment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Provide a continuous integration and deployment (CI/CD) experience where you can build and deploy your solutions. The fully automatic deployment contains contributions from both Dataverse and Finance and Operations.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9976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Enabling Continuous Deployment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Can use PowerShell to create/service environments</a:t>
            </a:r>
          </a:p>
          <a:p>
            <a:r>
              <a:rPr lang="en-US"/>
              <a:t>Can use Azure DevOps Pipelines for any number of activities like build, deploy, test, service, create, destroy, backup, restore, etc.</a:t>
            </a:r>
          </a:p>
          <a:p>
            <a:r>
              <a:rPr lang="en-US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6524467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16E94-11FE-237A-F6FC-4C1897D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99DB59-99ED-F4A8-905E-3931E69D3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AB44500D-5457-FE7B-700A-D8C89892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729" y="0"/>
            <a:ext cx="466301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76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16E94-11FE-237A-F6FC-4C1897D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99DB59-99ED-F4A8-905E-3931E69D3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AB44500D-5457-FE7B-700A-D8C89892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62" y="-167640"/>
            <a:ext cx="11742526" cy="176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95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16E94-11FE-237A-F6FC-4C1897D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99DB59-99ED-F4A8-905E-3931E69D3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AB44500D-5457-FE7B-700A-D8C89892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4359" y="-12068889"/>
            <a:ext cx="11742526" cy="176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26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16E94-11FE-237A-F6FC-4C1897D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99DB59-99ED-F4A8-905E-3931E69D3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AB44500D-5457-FE7B-700A-D8C89892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019" y="-106680"/>
            <a:ext cx="11742526" cy="176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4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E98189-BD51-46A0-336E-294655BF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77" y="244405"/>
            <a:ext cx="4323272" cy="712249"/>
          </a:xfrm>
        </p:spPr>
        <p:txBody>
          <a:bodyPr/>
          <a:lstStyle/>
          <a:p>
            <a:r>
              <a:rPr lang="en-US"/>
              <a:t>Nathan Clouse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4457C9-F4B5-913D-D7A6-E76D5F345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677" y="1038245"/>
            <a:ext cx="5504560" cy="4961339"/>
          </a:xfrm>
        </p:spPr>
        <p:txBody>
          <a:bodyPr/>
          <a:lstStyle/>
          <a:p>
            <a:pPr marL="0" indent="0">
              <a:buNone/>
            </a:pPr>
            <a:r>
              <a:rPr lang="en-US" sz="1800"/>
              <a:t>Technical Architect</a:t>
            </a:r>
          </a:p>
          <a:p>
            <a:pPr marL="0" indent="0">
              <a:buNone/>
            </a:pPr>
            <a:r>
              <a:rPr lang="en-US" sz="1800"/>
              <a:t>Armanino LLP</a:t>
            </a:r>
          </a:p>
          <a:p>
            <a:pPr marL="0" indent="0">
              <a:buNone/>
            </a:pPr>
            <a:endParaRPr lang="en-US" sz="1800"/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Email: </a:t>
            </a:r>
            <a:r>
              <a:rPr lang="en-US" sz="1200" b="0" i="0" u="none" strike="noStrike">
                <a:solidFill>
                  <a:srgbClr val="3F454F"/>
                </a:solidFill>
                <a:effectLst/>
                <a:hlinkClick r:id="rId2"/>
              </a:rPr>
              <a:t>nathan.clouse@armanino.com</a:t>
            </a:r>
            <a:endParaRPr lang="en-US" sz="1200" b="0" i="0" u="none" strike="noStrike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Blog #1: </a:t>
            </a:r>
            <a:r>
              <a:rPr lang="en-US" sz="1200" b="0" i="0" u="none" strike="noStrike">
                <a:solidFill>
                  <a:srgbClr val="3F454F"/>
                </a:solidFill>
                <a:effectLst/>
                <a:hlinkClick r:id="rId3"/>
              </a:rPr>
              <a:t>https://www.atomicax.com</a:t>
            </a:r>
            <a:endParaRPr lang="en-US" sz="1200" b="0" i="0" u="none" strike="noStrike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Blog #2: </a:t>
            </a:r>
            <a:r>
              <a:rPr lang="en-US" sz="1200" b="0" i="0" u="none" strike="noStrike">
                <a:solidFill>
                  <a:srgbClr val="3F454F"/>
                </a:solidFill>
                <a:effectLst/>
                <a:hlinkClick r:id="rId4"/>
              </a:rPr>
              <a:t>https://www.dynamics.fo</a:t>
            </a:r>
            <a:endParaRPr lang="en-US" sz="1200" b="0" i="0" u="none" strike="noStrike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GitHub: </a:t>
            </a:r>
            <a:r>
              <a:rPr lang="en-US" sz="1200" b="0" i="0" u="none" strike="noStrike">
                <a:solidFill>
                  <a:srgbClr val="3F454F"/>
                </a:solidFill>
                <a:effectLst/>
                <a:hlinkClick r:id="rId5"/>
              </a:rPr>
              <a:t>https://github.com/NathanClouseAX</a:t>
            </a:r>
            <a:endParaRPr lang="en-US" sz="1200" b="0" i="0" u="none" strike="noStrike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@NathanClouseAX on most platforms</a:t>
            </a:r>
          </a:p>
          <a:p>
            <a:pPr marL="0" indent="0">
              <a:buNone/>
            </a:pPr>
            <a:endParaRPr lang="en-US" sz="1800"/>
          </a:p>
          <a:p>
            <a:pPr marL="0" indent="0" rtl="0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400" b="0" i="0" u="none" strike="noStrike">
                <a:solidFill>
                  <a:srgbClr val="3F454F"/>
                </a:solidFill>
                <a:effectLst/>
              </a:rPr>
              <a:t>Background:</a:t>
            </a:r>
            <a:endParaRPr lang="en-US" sz="1400" b="0">
              <a:effectLst/>
            </a:endParaRP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3F454F"/>
                </a:solidFill>
                <a:effectLst/>
              </a:rPr>
              <a:t>Awarded Microsoft MVP in Business Applications </a:t>
            </a:r>
            <a:r>
              <a:rPr lang="en-US" sz="1400">
                <a:solidFill>
                  <a:srgbClr val="3F454F"/>
                </a:solidFill>
              </a:rPr>
              <a:t>since 2019</a:t>
            </a:r>
            <a:endParaRPr lang="en-US" sz="1400" b="0" i="0" u="none" strike="noStrike">
              <a:solidFill>
                <a:srgbClr val="3F454F"/>
              </a:solidFill>
              <a:effectLst/>
            </a:endParaRP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3F454F"/>
                </a:solidFill>
                <a:effectLst/>
              </a:rPr>
              <a:t>Been working with AX since 2009</a:t>
            </a: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3F454F"/>
                </a:solidFill>
                <a:effectLst/>
              </a:rPr>
              <a:t>Been working with D365FO since 2017</a:t>
            </a: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3F454F"/>
                </a:solidFill>
                <a:effectLst/>
              </a:rPr>
              <a:t>Have spoken at Summit, Focus, and local chapters around various  AX/D365FO technical topics plus other groups events</a:t>
            </a:r>
            <a:endParaRPr lang="en-US" sz="1800"/>
          </a:p>
        </p:txBody>
      </p:sp>
      <p:pic>
        <p:nvPicPr>
          <p:cNvPr id="2" name="Picture 10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DBEDCCD6-22FF-A8FF-B8B8-95D0B1CF3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6898" y="3738325"/>
            <a:ext cx="1190562" cy="18827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F30686-8998-C8F0-4F78-40FF1B753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948" y="223479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937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16E94-11FE-237A-F6FC-4C1897D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99DB59-99ED-F4A8-905E-3931E69D3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AB44500D-5457-FE7B-700A-D8C89892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19" y="-4899660"/>
            <a:ext cx="11742526" cy="176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94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16E94-11FE-237A-F6FC-4C1897D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99DB59-99ED-F4A8-905E-3931E69D3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AB44500D-5457-FE7B-700A-D8C89892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9259" y="-845820"/>
            <a:ext cx="11742526" cy="176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3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16E94-11FE-237A-F6FC-4C1897D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99DB59-99ED-F4A8-905E-3931E69D3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AB44500D-5457-FE7B-700A-D8C89892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1099" y="-5227081"/>
            <a:ext cx="11742526" cy="176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7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16E94-11FE-237A-F6FC-4C1897D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99DB59-99ED-F4A8-905E-3931E69D3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AB44500D-5457-FE7B-700A-D8C89892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3479" y="-9258300"/>
            <a:ext cx="11742526" cy="176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65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16E94-11FE-237A-F6FC-4C1897D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99DB59-99ED-F4A8-905E-3931E69D3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AB44500D-5457-FE7B-700A-D8C89892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3799" y="0"/>
            <a:ext cx="11742526" cy="176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91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16E94-11FE-237A-F6FC-4C1897D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D99DB59-99ED-F4A8-905E-3931E69D3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AB44500D-5457-FE7B-700A-D8C89892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729" y="0"/>
            <a:ext cx="466301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09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B0EA-00AF-2426-8705-F3A2F540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New Normal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0FACB-917D-4CFB-4AF3-1C866B702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Management</a:t>
            </a:r>
          </a:p>
          <a:p>
            <a:pPr lvl="1"/>
            <a:r>
              <a:rPr lang="en-US"/>
              <a:t>Power Platform plus F&amp;O Database together</a:t>
            </a:r>
          </a:p>
          <a:p>
            <a:pPr lvl="1"/>
            <a:r>
              <a:rPr lang="en-US"/>
              <a:t>Filters available to remove some data from a backup; </a:t>
            </a:r>
            <a:r>
              <a:rPr lang="en-US" err="1"/>
              <a:t>ie</a:t>
            </a:r>
            <a:r>
              <a:rPr lang="en-US"/>
              <a:t> full, “</a:t>
            </a:r>
            <a:r>
              <a:rPr lang="en-US" err="1"/>
              <a:t>transactionless</a:t>
            </a:r>
            <a:r>
              <a:rPr lang="en-US"/>
              <a:t>”, maybe more to come</a:t>
            </a:r>
          </a:p>
          <a:p>
            <a:r>
              <a:rPr lang="en-US"/>
              <a:t>Just In Time Data Access</a:t>
            </a:r>
          </a:p>
          <a:p>
            <a:pPr lvl="1"/>
            <a:r>
              <a:rPr lang="en-US"/>
              <a:t>Can get SQL access if required using VS plus SSMS</a:t>
            </a:r>
          </a:p>
          <a:p>
            <a:pPr lvl="1"/>
            <a:r>
              <a:rPr lang="en-US"/>
              <a:t>Same capabilities as LCS, different interface</a:t>
            </a:r>
          </a:p>
        </p:txBody>
      </p:sp>
    </p:spTree>
    <p:extLst>
      <p:ext uri="{BB962C8B-B14F-4D97-AF65-F5344CB8AC3E}">
        <p14:creationId xmlns:p14="http://schemas.microsoft.com/office/powerpoint/2010/main" val="352744287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B0EA-00AF-2426-8705-F3A2F540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Based Provisioning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0FACB-917D-4CFB-4AF3-1C866B702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144A7-BC14-C4EA-DA9D-DF3C28EBB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95" y="1333182"/>
            <a:ext cx="3686131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1722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8642747-97F6-9EB9-AAF6-4BFDC8002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B5A125E-F90D-78AF-9F66-6CC3E92C2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144A7-BC14-C4EA-DA9D-DF3C28EB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464" y="-9800"/>
            <a:ext cx="5945545" cy="69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76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Plan</a:t>
            </a:r>
          </a:p>
          <a:p>
            <a:r>
              <a:rPr lang="en-US"/>
              <a:t>And then plan more – Have known supports flows and scenarios</a:t>
            </a:r>
          </a:p>
          <a:p>
            <a:r>
              <a:rPr lang="en-US"/>
              <a:t>Keep in mind: It is F&amp;O Plus Power Platform (if you use CE, </a:t>
            </a:r>
            <a:r>
              <a:rPr lang="en-US" err="1"/>
              <a:t>etc</a:t>
            </a:r>
            <a:r>
              <a:rPr lang="en-US"/>
              <a:t>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36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E6F4F-34A7-9B1E-CBDE-E2584E87A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4041" y="1672535"/>
            <a:ext cx="7844496" cy="4632253"/>
          </a:xfrm>
        </p:spPr>
        <p:txBody>
          <a:bodyPr/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The Unified Development Environment (UDE)</a:t>
            </a:r>
          </a:p>
          <a:p>
            <a:r>
              <a:rPr lang="en-US" sz="2400" dirty="0"/>
              <a:t>The Unified Environment, Too!</a:t>
            </a:r>
          </a:p>
          <a:p>
            <a:r>
              <a:rPr lang="en-US" sz="2400" dirty="0"/>
              <a:t>Integration Methods</a:t>
            </a:r>
          </a:p>
          <a:p>
            <a:r>
              <a:rPr lang="en-US" sz="2400" dirty="0"/>
              <a:t>CI/CD</a:t>
            </a:r>
          </a:p>
          <a:p>
            <a:r>
              <a:rPr lang="en-US" sz="2400" dirty="0"/>
              <a:t>“The New Normal” – challenges and lessons learned</a:t>
            </a:r>
          </a:p>
          <a:p>
            <a:r>
              <a:rPr lang="en-US" sz="2400" dirty="0"/>
              <a:t>Best Practices</a:t>
            </a:r>
          </a:p>
          <a:p>
            <a:r>
              <a:rPr lang="en-US" sz="2400" dirty="0"/>
              <a:t>Q&amp;A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791224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Partner Center – Delegated Admin</a:t>
            </a:r>
          </a:p>
          <a:p>
            <a:r>
              <a:rPr lang="en-US"/>
              <a:t>Development – Guest accounts</a:t>
            </a:r>
          </a:p>
          <a:p>
            <a:r>
              <a:rPr lang="en-US"/>
              <a:t>Monitoring for everything Power Platform is now Application Insights in Azure</a:t>
            </a:r>
          </a:p>
          <a:p>
            <a:r>
              <a:rPr lang="en-US"/>
              <a:t>LCS is going to die, the end is near-</a:t>
            </a:r>
            <a:r>
              <a:rPr lang="en-US" err="1"/>
              <a:t>ish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2744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</a:t>
            </a:r>
            <a:br>
              <a:rPr lang="en-US"/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Tiering is no longer a thing</a:t>
            </a:r>
          </a:p>
          <a:p>
            <a:r>
              <a:rPr lang="en-US" dirty="0"/>
              <a:t>All environments are of equal “size”</a:t>
            </a:r>
          </a:p>
          <a:p>
            <a:r>
              <a:rPr lang="en-US" dirty="0"/>
              <a:t>Sandbox and Production will have the same auto-scale limit </a:t>
            </a:r>
          </a:p>
          <a:p>
            <a:pPr lvl="1"/>
            <a:r>
              <a:rPr lang="en-US" dirty="0"/>
              <a:t>Set based on user licenses plus add-on packs summed at tenant</a:t>
            </a:r>
          </a:p>
          <a:p>
            <a:r>
              <a:rPr lang="en-US" dirty="0"/>
              <a:t>Deploy as many as you have storage capacity including production</a:t>
            </a:r>
          </a:p>
          <a:p>
            <a:r>
              <a:rPr lang="en-US" dirty="0"/>
              <a:t>Convert Sandbox to Production on demand</a:t>
            </a:r>
          </a:p>
        </p:txBody>
      </p:sp>
    </p:spTree>
    <p:extLst>
      <p:ext uri="{BB962C8B-B14F-4D97-AF65-F5344CB8AC3E}">
        <p14:creationId xmlns:p14="http://schemas.microsoft.com/office/powerpoint/2010/main" val="241761880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ree Compare Comparison photo and picture">
            <a:extLst>
              <a:ext uri="{FF2B5EF4-FFF2-40B4-BE49-F238E27FC236}">
                <a16:creationId xmlns:a16="http://schemas.microsoft.com/office/drawing/2014/main" id="{6F85AACD-9F61-006C-F3F5-819D26F4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80" y="1066800"/>
            <a:ext cx="747099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8903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https://devblogs.microsoft.com/powerplatform/the-unified-development-environment-is-ga/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https://www.youtube.com/watch?v=OuEZ1rXkpYY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https://www.microsoft.com/en-us/dynamics-365/blog/it-professional/2023/09/15/announcing-unified-trial-and-developer-environments-for-dynamics-365-finance-and-operations-apps/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541816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93702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02C7D1-5CAB-3231-D9EB-D98E820F10FC}"/>
              </a:ext>
            </a:extLst>
          </p:cNvPr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chemeClr val="accent2">
              <a:alpha val="6231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2712E4A-C4AB-5C53-E90C-010686EB0BDF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2024 Dynamic Communities.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BF911-2A9C-2643-6C42-D2B79AB6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B8C8DA-E0EC-DDB1-8F81-26819E054EA0}"/>
              </a:ext>
            </a:extLst>
          </p:cNvPr>
          <p:cNvSpPr txBox="1"/>
          <p:nvPr/>
        </p:nvSpPr>
        <p:spPr>
          <a:xfrm>
            <a:off x="3680923" y="3928051"/>
            <a:ext cx="6172200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800">
                <a:latin typeface="segoe ui black"/>
                <a:ea typeface="segoe ui black"/>
                <a:cs typeface="Poppins SemiBold"/>
              </a:rPr>
              <a:t>AX/FINANCE &amp; OPS</a:t>
            </a:r>
          </a:p>
        </p:txBody>
      </p:sp>
      <p:pic>
        <p:nvPicPr>
          <p:cNvPr id="7" name="Picture 6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BF390F01-8602-731F-492E-DD58C7A8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16" y="4467732"/>
            <a:ext cx="2579151" cy="24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8760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UDE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“Unified Developer Experience for Finance and Operations apps”</a:t>
            </a:r>
          </a:p>
          <a:p>
            <a:r>
              <a:rPr lang="en-US"/>
              <a:t>Dual Write – F&amp;O and Friends*</a:t>
            </a:r>
          </a:p>
          <a:p>
            <a:r>
              <a:rPr lang="en-US"/>
              <a:t>Virtual entities</a:t>
            </a:r>
          </a:p>
          <a:p>
            <a:r>
              <a:rPr lang="en-US"/>
              <a:t>Business Events / Data Events</a:t>
            </a:r>
          </a:p>
          <a:p>
            <a:r>
              <a:rPr lang="en-US"/>
              <a:t>Dataverse Plugins</a:t>
            </a:r>
          </a:p>
          <a:p>
            <a:r>
              <a:rPr lang="en-US"/>
              <a:t>Synapse Link</a:t>
            </a:r>
          </a:p>
          <a:p>
            <a:endParaRPr lang="en-US"/>
          </a:p>
        </p:txBody>
      </p:sp>
      <p:pic>
        <p:nvPicPr>
          <p:cNvPr id="1026" name="Picture 2" descr="Image Client and Cloud">
            <a:extLst>
              <a:ext uri="{FF2B5EF4-FFF2-40B4-BE49-F238E27FC236}">
                <a16:creationId xmlns:a16="http://schemas.microsoft.com/office/drawing/2014/main" id="{E8EA43C5-3610-71F1-27A5-FAB527730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541665"/>
            <a:ext cx="27241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6920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920F89E-3AA2-A16E-C193-13F47E9E9C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Client and Cloud">
            <a:extLst>
              <a:ext uri="{FF2B5EF4-FFF2-40B4-BE49-F238E27FC236}">
                <a16:creationId xmlns:a16="http://schemas.microsoft.com/office/drawing/2014/main" id="{E8EA43C5-3610-71F1-27A5-FAB527730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323" y="124975"/>
            <a:ext cx="6429828" cy="674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51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UDE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“Unified Developer Experience for Finance and Operations apps”</a:t>
            </a:r>
          </a:p>
          <a:p>
            <a:r>
              <a:rPr lang="en-US"/>
              <a:t>Dual Write – F&amp;O and Friends*</a:t>
            </a:r>
          </a:p>
          <a:p>
            <a:r>
              <a:rPr lang="en-US"/>
              <a:t>Virtual entities</a:t>
            </a:r>
          </a:p>
          <a:p>
            <a:r>
              <a:rPr lang="en-US"/>
              <a:t>Business Events / Data Events</a:t>
            </a:r>
          </a:p>
          <a:p>
            <a:r>
              <a:rPr lang="en-US"/>
              <a:t>Dataverse Plugins</a:t>
            </a:r>
          </a:p>
          <a:p>
            <a:r>
              <a:rPr lang="en-US"/>
              <a:t>Synapse Link</a:t>
            </a:r>
          </a:p>
          <a:p>
            <a:endParaRPr lang="en-US"/>
          </a:p>
        </p:txBody>
      </p:sp>
      <p:pic>
        <p:nvPicPr>
          <p:cNvPr id="1026" name="Picture 2" descr="Image Client and Cloud">
            <a:extLst>
              <a:ext uri="{FF2B5EF4-FFF2-40B4-BE49-F238E27FC236}">
                <a16:creationId xmlns:a16="http://schemas.microsoft.com/office/drawing/2014/main" id="{E8EA43C5-3610-71F1-27A5-FAB527730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541665"/>
            <a:ext cx="27241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9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8CFD-8103-799F-841F-B2C07160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an environment now?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C6F83-EEA9-AE67-B566-D29B16D63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emystifying dual-write – Carina M. Claesson">
            <a:extLst>
              <a:ext uri="{FF2B5EF4-FFF2-40B4-BE49-F238E27FC236}">
                <a16:creationId xmlns:a16="http://schemas.microsoft.com/office/drawing/2014/main" id="{4C16D1AE-1550-639F-CE44-C5F10475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541218"/>
            <a:ext cx="6937829" cy="434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11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902E70-E7FF-66A6-8461-07712C32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Dual Write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62EB-775C-1903-8EDE-F7C623E4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allows you to synchronize data in near real time between the Dataverse and finance and operations environments.</a:t>
            </a:r>
          </a:p>
        </p:txBody>
      </p:sp>
      <p:pic>
        <p:nvPicPr>
          <p:cNvPr id="1026" name="Picture 2" descr="Dual Write setup and release prod management tips">
            <a:extLst>
              <a:ext uri="{FF2B5EF4-FFF2-40B4-BE49-F238E27FC236}">
                <a16:creationId xmlns:a16="http://schemas.microsoft.com/office/drawing/2014/main" id="{FCB6398D-B44E-E585-268B-C52EAB67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07" y="2927658"/>
            <a:ext cx="5334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1395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rimary with bullets">
  <a:themeElements>
    <a:clrScheme name="Custom 5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0095C8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0095C8"/>
      </a:hlink>
      <a:folHlink>
        <a:srgbClr val="84BD00"/>
      </a:folHlink>
    </a:clrScheme>
    <a:fontScheme name="Custom 6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CUG-NAVUG Summit 2018 speaker template.pptx" id="{E4180D32-CB38-412B-90E4-C6A367F14268}" vid="{5ABA93EF-FCBD-4FE3-891E-C6F4305AB83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f9c791-4e7e-42f3-b110-f2d048dfe1f4">
      <Terms xmlns="http://schemas.microsoft.com/office/infopath/2007/PartnerControls"/>
    </lcf76f155ced4ddcb4097134ff3c332f>
    <TaxCatchAll xmlns="c32e8f56-b4af-4143-8a45-c6aec7ec705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12" ma:contentTypeDescription="Create a new document." ma:contentTypeScope="" ma:versionID="104080db1cd04971f2b37a5aa1a8aa92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71f16d0d2125ff20b7d31cc6d8c34b62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3fc197d-f5e7-4c43-938a-9929e93577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5e555c1-6094-442e-ab48-ec10f99c704e}" ma:internalName="TaxCatchAll" ma:showField="CatchAllData" ma:web="c32e8f56-b4af-4143-8a45-c6aec7ec70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29d2a015-485a-400d-b290-ecf68f6652cf"/>
    <ds:schemaRef ds:uri="40060f56-dd67-4c74-97f4-8d4b2087e08e"/>
    <ds:schemaRef ds:uri="81f9c791-4e7e-42f3-b110-f2d048dfe1f4"/>
    <ds:schemaRef ds:uri="c32e8f56-b4af-4143-8a45-c6aec7ec705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08389A-CA19-4450-9E25-8B2D3D9DB6EA}">
  <ds:schemaRefs>
    <ds:schemaRef ds:uri="81f9c791-4e7e-42f3-b110-f2d048dfe1f4"/>
    <ds:schemaRef ds:uri="c32e8f56-b4af-4143-8a45-c6aec7ec70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1536</Words>
  <Application>Microsoft Office PowerPoint</Application>
  <PresentationFormat>Custom</PresentationFormat>
  <Paragraphs>267</Paragraphs>
  <Slides>45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60" baseType="lpstr">
      <vt:lpstr>Arial</vt:lpstr>
      <vt:lpstr>Calibri</vt:lpstr>
      <vt:lpstr>Calibri Light</vt:lpstr>
      <vt:lpstr>Lucida Sans Unicode</vt:lpstr>
      <vt:lpstr>Poppins</vt:lpstr>
      <vt:lpstr>Poppins SemiBold</vt:lpstr>
      <vt:lpstr>Segoe</vt:lpstr>
      <vt:lpstr>segoe ui</vt:lpstr>
      <vt:lpstr>segoe ui</vt:lpstr>
      <vt:lpstr>segoe ui black</vt:lpstr>
      <vt:lpstr>Verdana</vt:lpstr>
      <vt:lpstr>Wingdings</vt:lpstr>
      <vt:lpstr>primary with bullets</vt:lpstr>
      <vt:lpstr>Custom Design</vt:lpstr>
      <vt:lpstr>Office Theme</vt:lpstr>
      <vt:lpstr>PowerPoint Presentation</vt:lpstr>
      <vt:lpstr>Integrating Smarter: The New Era of Dynamics F&amp;O and Power Platform</vt:lpstr>
      <vt:lpstr>Nathan Clouse</vt:lpstr>
      <vt:lpstr>PowerPoint Presentation</vt:lpstr>
      <vt:lpstr>UDE Overview</vt:lpstr>
      <vt:lpstr>PowerPoint Presentation</vt:lpstr>
      <vt:lpstr>UDE Overview</vt:lpstr>
      <vt:lpstr>What’s in an environment now?</vt:lpstr>
      <vt:lpstr>Dual Write</vt:lpstr>
      <vt:lpstr>Virtual Entities</vt:lpstr>
      <vt:lpstr>PowerPoint Presentation</vt:lpstr>
      <vt:lpstr>Business Events / Data Events</vt:lpstr>
      <vt:lpstr>Dataverse Plug-ins / Apps</vt:lpstr>
      <vt:lpstr>Synapse Link</vt:lpstr>
      <vt:lpstr>PowerPoint Presentation</vt:lpstr>
      <vt:lpstr>Synapse Link</vt:lpstr>
      <vt:lpstr>CHE vs UDE</vt:lpstr>
      <vt:lpstr>PowerPoint Presentation</vt:lpstr>
      <vt:lpstr>Unified Environment</vt:lpstr>
      <vt:lpstr>Integration Methods</vt:lpstr>
      <vt:lpstr>PowerPoint Presentation</vt:lpstr>
      <vt:lpstr>PowerPoint Presentation</vt:lpstr>
      <vt:lpstr>Integration: Power Platform</vt:lpstr>
      <vt:lpstr>Enabling Continuous Deployment</vt:lpstr>
      <vt:lpstr>Enabling Continuous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New Normal</vt:lpstr>
      <vt:lpstr>Storage Based Provisioning Model</vt:lpstr>
      <vt:lpstr>PowerPoint Presentation</vt:lpstr>
      <vt:lpstr>Lessons Learned</vt:lpstr>
      <vt:lpstr>Planning</vt:lpstr>
      <vt:lpstr>Scaling </vt:lpstr>
      <vt:lpstr>Q&amp;A</vt:lpstr>
      <vt:lpstr>Resources</vt:lpstr>
      <vt:lpstr>PowerPoint Presentation</vt:lpstr>
      <vt:lpstr>PowerPoint Presentation</vt:lpstr>
    </vt:vector>
  </TitlesOfParts>
  <Manager/>
  <Company>Dynamic Communities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>Cross UG Summit 2017</dc:subject>
  <dc:creator>Ty Hagerott</dc:creator>
  <cp:keywords>Dynamic Communities</cp:keywords>
  <dc:description>Template: Mitchell Derrey; Silver Fox Productions_x000d_
Formatting: _x000d_
Audience Type:</dc:description>
  <cp:lastModifiedBy>Nathan Clouse</cp:lastModifiedBy>
  <cp:revision>6</cp:revision>
  <dcterms:created xsi:type="dcterms:W3CDTF">2018-06-21T13:40:22Z</dcterms:created>
  <dcterms:modified xsi:type="dcterms:W3CDTF">2024-10-17T16:14:22Z</dcterms:modified>
  <cp:category>Dynamic Communities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0x010100BBA75DAF83DD3048B0119C871633221C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